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18"/>
  </p:notesMasterIdLst>
  <p:sldIdLst>
    <p:sldId id="256" r:id="rId2"/>
    <p:sldId id="265" r:id="rId3"/>
    <p:sldId id="266" r:id="rId4"/>
    <p:sldId id="267" r:id="rId5"/>
    <p:sldId id="268" r:id="rId6"/>
    <p:sldId id="269" r:id="rId7"/>
    <p:sldId id="270" r:id="rId8"/>
    <p:sldId id="271" r:id="rId9"/>
    <p:sldId id="272" r:id="rId10"/>
    <p:sldId id="279" r:id="rId11"/>
    <p:sldId id="273" r:id="rId12"/>
    <p:sldId id="274" r:id="rId13"/>
    <p:sldId id="275" r:id="rId14"/>
    <p:sldId id="276" r:id="rId15"/>
    <p:sldId id="277" r:id="rId16"/>
    <p:sldId id="28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7996F6-F069-4672-BD7C-5EC95F3E9046}" type="datetimeFigureOut">
              <a:rPr lang="en-US" smtClean="0"/>
              <a:t>1/2/2021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ED0F31-09C0-47B2-8FC5-FBC28D58762C}" type="slidenum">
              <a:rPr lang="en-US" smtClean="0"/>
              <a:t>‹#›</a:t>
            </a:fld>
            <a:endParaRPr lang="en-US"/>
          </a:p>
        </p:txBody>
      </p:sp>
    </p:spTree>
    <p:extLst>
      <p:ext uri="{BB962C8B-B14F-4D97-AF65-F5344CB8AC3E}">
        <p14:creationId xmlns:p14="http://schemas.microsoft.com/office/powerpoint/2010/main" val="2130633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EF0E3CE-3CF4-43F2-93EB-F927B785EEEB}" type="datetime1">
              <a:rPr lang="en-US" smtClean="0"/>
              <a:t>1/2/2021</a:t>
            </a:fld>
            <a:endParaRPr lang="en-US"/>
          </a:p>
        </p:txBody>
      </p:sp>
      <p:sp>
        <p:nvSpPr>
          <p:cNvPr id="5" name="Footer Placeholder 4"/>
          <p:cNvSpPr>
            <a:spLocks noGrp="1"/>
          </p:cNvSpPr>
          <p:nvPr>
            <p:ph type="ftr" sz="quarter" idx="11"/>
          </p:nvPr>
        </p:nvSpPr>
        <p:spPr/>
        <p:txBody>
          <a:bodyPr/>
          <a:lstStyle/>
          <a:p>
            <a:r>
              <a:rPr lang="ar-EG" smtClean="0"/>
              <a:t>أ.د/عزه عبدالله</a:t>
            </a:r>
            <a:endParaRPr lang="en-US"/>
          </a:p>
        </p:txBody>
      </p:sp>
      <p:sp>
        <p:nvSpPr>
          <p:cNvPr id="6" name="Slide Number Placeholder 5"/>
          <p:cNvSpPr>
            <a:spLocks noGrp="1"/>
          </p:cNvSpPr>
          <p:nvPr>
            <p:ph type="sldNum" sz="quarter" idx="12"/>
          </p:nvPr>
        </p:nvSpPr>
        <p:spPr/>
        <p:txBody>
          <a:bodyPr/>
          <a:lstStyle/>
          <a:p>
            <a:fld id="{A90240E1-E3AB-470F-8093-806FCA2DCDF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7B4470-2FAD-46F8-92D0-DAE96DF4C328}" type="datetime1">
              <a:rPr lang="en-US" smtClean="0"/>
              <a:t>1/2/2021</a:t>
            </a:fld>
            <a:endParaRPr lang="en-US"/>
          </a:p>
        </p:txBody>
      </p:sp>
      <p:sp>
        <p:nvSpPr>
          <p:cNvPr id="5" name="Footer Placeholder 4"/>
          <p:cNvSpPr>
            <a:spLocks noGrp="1"/>
          </p:cNvSpPr>
          <p:nvPr>
            <p:ph type="ftr" sz="quarter" idx="11"/>
          </p:nvPr>
        </p:nvSpPr>
        <p:spPr/>
        <p:txBody>
          <a:bodyPr/>
          <a:lstStyle/>
          <a:p>
            <a:r>
              <a:rPr lang="ar-EG" smtClean="0"/>
              <a:t>أ.د/عزه عبدالله</a:t>
            </a:r>
            <a:endParaRPr lang="en-US"/>
          </a:p>
        </p:txBody>
      </p:sp>
      <p:sp>
        <p:nvSpPr>
          <p:cNvPr id="6" name="Slide Number Placeholder 5"/>
          <p:cNvSpPr>
            <a:spLocks noGrp="1"/>
          </p:cNvSpPr>
          <p:nvPr>
            <p:ph type="sldNum" sz="quarter" idx="12"/>
          </p:nvPr>
        </p:nvSpPr>
        <p:spPr/>
        <p:txBody>
          <a:bodyPr/>
          <a:lstStyle/>
          <a:p>
            <a:fld id="{A90240E1-E3AB-470F-8093-806FCA2DCDF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013088-8C6C-4C83-85A9-A47BEF8E6AC8}" type="datetime1">
              <a:rPr lang="en-US" smtClean="0"/>
              <a:t>1/2/2021</a:t>
            </a:fld>
            <a:endParaRPr lang="en-US"/>
          </a:p>
        </p:txBody>
      </p:sp>
      <p:sp>
        <p:nvSpPr>
          <p:cNvPr id="5" name="Footer Placeholder 4"/>
          <p:cNvSpPr>
            <a:spLocks noGrp="1"/>
          </p:cNvSpPr>
          <p:nvPr>
            <p:ph type="ftr" sz="quarter" idx="11"/>
          </p:nvPr>
        </p:nvSpPr>
        <p:spPr/>
        <p:txBody>
          <a:bodyPr/>
          <a:lstStyle/>
          <a:p>
            <a:r>
              <a:rPr lang="ar-EG" smtClean="0"/>
              <a:t>أ.د/عزه عبدالله</a:t>
            </a:r>
            <a:endParaRPr lang="en-US"/>
          </a:p>
        </p:txBody>
      </p:sp>
      <p:sp>
        <p:nvSpPr>
          <p:cNvPr id="6" name="Slide Number Placeholder 5"/>
          <p:cNvSpPr>
            <a:spLocks noGrp="1"/>
          </p:cNvSpPr>
          <p:nvPr>
            <p:ph type="sldNum" sz="quarter" idx="12"/>
          </p:nvPr>
        </p:nvSpPr>
        <p:spPr/>
        <p:txBody>
          <a:bodyPr/>
          <a:lstStyle/>
          <a:p>
            <a:fld id="{A90240E1-E3AB-470F-8093-806FCA2DCDF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A65409-2F25-41FB-B4D3-B860C8327979}" type="datetime1">
              <a:rPr lang="en-US" smtClean="0"/>
              <a:t>1/2/2021</a:t>
            </a:fld>
            <a:endParaRPr lang="en-US"/>
          </a:p>
        </p:txBody>
      </p:sp>
      <p:sp>
        <p:nvSpPr>
          <p:cNvPr id="5" name="Footer Placeholder 4"/>
          <p:cNvSpPr>
            <a:spLocks noGrp="1"/>
          </p:cNvSpPr>
          <p:nvPr>
            <p:ph type="ftr" sz="quarter" idx="11"/>
          </p:nvPr>
        </p:nvSpPr>
        <p:spPr/>
        <p:txBody>
          <a:bodyPr/>
          <a:lstStyle/>
          <a:p>
            <a:r>
              <a:rPr lang="ar-EG" smtClean="0"/>
              <a:t>أ.د/عزه عبدالله</a:t>
            </a:r>
            <a:endParaRPr lang="en-US"/>
          </a:p>
        </p:txBody>
      </p:sp>
      <p:sp>
        <p:nvSpPr>
          <p:cNvPr id="6" name="Slide Number Placeholder 5"/>
          <p:cNvSpPr>
            <a:spLocks noGrp="1"/>
          </p:cNvSpPr>
          <p:nvPr>
            <p:ph type="sldNum" sz="quarter" idx="12"/>
          </p:nvPr>
        </p:nvSpPr>
        <p:spPr/>
        <p:txBody>
          <a:bodyPr/>
          <a:lstStyle/>
          <a:p>
            <a:fld id="{A90240E1-E3AB-470F-8093-806FCA2DCDF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77F78BA0-4203-47F5-A62E-F18B6574C67E}" type="datetime1">
              <a:rPr lang="en-US" smtClean="0"/>
              <a:t>1/2/2021</a:t>
            </a:fld>
            <a:endParaRPr lang="en-US"/>
          </a:p>
        </p:txBody>
      </p:sp>
      <p:sp>
        <p:nvSpPr>
          <p:cNvPr id="5" name="Footer Placeholder 4"/>
          <p:cNvSpPr>
            <a:spLocks noGrp="1"/>
          </p:cNvSpPr>
          <p:nvPr>
            <p:ph type="ftr" sz="quarter" idx="11"/>
          </p:nvPr>
        </p:nvSpPr>
        <p:spPr/>
        <p:txBody>
          <a:bodyPr/>
          <a:lstStyle/>
          <a:p>
            <a:r>
              <a:rPr lang="ar-EG" smtClean="0"/>
              <a:t>أ.د/عزه عبدالله</a:t>
            </a:r>
            <a:endParaRPr lang="en-US"/>
          </a:p>
        </p:txBody>
      </p:sp>
      <p:sp>
        <p:nvSpPr>
          <p:cNvPr id="6" name="Slide Number Placeholder 5"/>
          <p:cNvSpPr>
            <a:spLocks noGrp="1"/>
          </p:cNvSpPr>
          <p:nvPr>
            <p:ph type="sldNum" sz="quarter" idx="12"/>
          </p:nvPr>
        </p:nvSpPr>
        <p:spPr/>
        <p:txBody>
          <a:bodyPr/>
          <a:lstStyle/>
          <a:p>
            <a:fld id="{A90240E1-E3AB-470F-8093-806FCA2DCDF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793360A-D1E5-4D47-B8F0-7438634401E9}" type="datetime1">
              <a:rPr lang="en-US" smtClean="0"/>
              <a:t>1/2/2021</a:t>
            </a:fld>
            <a:endParaRPr lang="en-US"/>
          </a:p>
        </p:txBody>
      </p:sp>
      <p:sp>
        <p:nvSpPr>
          <p:cNvPr id="6" name="Footer Placeholder 5"/>
          <p:cNvSpPr>
            <a:spLocks noGrp="1"/>
          </p:cNvSpPr>
          <p:nvPr>
            <p:ph type="ftr" sz="quarter" idx="11"/>
          </p:nvPr>
        </p:nvSpPr>
        <p:spPr/>
        <p:txBody>
          <a:bodyPr/>
          <a:lstStyle/>
          <a:p>
            <a:r>
              <a:rPr lang="ar-EG" smtClean="0"/>
              <a:t>أ.د/عزه عبدالله</a:t>
            </a:r>
            <a:endParaRPr lang="en-US"/>
          </a:p>
        </p:txBody>
      </p:sp>
      <p:sp>
        <p:nvSpPr>
          <p:cNvPr id="7" name="Slide Number Placeholder 6"/>
          <p:cNvSpPr>
            <a:spLocks noGrp="1"/>
          </p:cNvSpPr>
          <p:nvPr>
            <p:ph type="sldNum" sz="quarter" idx="12"/>
          </p:nvPr>
        </p:nvSpPr>
        <p:spPr/>
        <p:txBody>
          <a:bodyPr/>
          <a:lstStyle/>
          <a:p>
            <a:fld id="{A90240E1-E3AB-470F-8093-806FCA2DCDF5}"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CFA95EE-92CF-4CDE-9256-794F1662E60B}" type="datetime1">
              <a:rPr lang="en-US" smtClean="0"/>
              <a:t>1/2/2021</a:t>
            </a:fld>
            <a:endParaRPr lang="en-US"/>
          </a:p>
        </p:txBody>
      </p:sp>
      <p:sp>
        <p:nvSpPr>
          <p:cNvPr id="8" name="Footer Placeholder 7"/>
          <p:cNvSpPr>
            <a:spLocks noGrp="1"/>
          </p:cNvSpPr>
          <p:nvPr>
            <p:ph type="ftr" sz="quarter" idx="11"/>
          </p:nvPr>
        </p:nvSpPr>
        <p:spPr/>
        <p:txBody>
          <a:bodyPr/>
          <a:lstStyle/>
          <a:p>
            <a:r>
              <a:rPr lang="ar-EG" smtClean="0"/>
              <a:t>أ.د/عزه عبدالله</a:t>
            </a:r>
            <a:endParaRPr lang="en-US"/>
          </a:p>
        </p:txBody>
      </p:sp>
      <p:sp>
        <p:nvSpPr>
          <p:cNvPr id="9" name="Slide Number Placeholder 8"/>
          <p:cNvSpPr>
            <a:spLocks noGrp="1"/>
          </p:cNvSpPr>
          <p:nvPr>
            <p:ph type="sldNum" sz="quarter" idx="12"/>
          </p:nvPr>
        </p:nvSpPr>
        <p:spPr/>
        <p:txBody>
          <a:bodyPr/>
          <a:lstStyle/>
          <a:p>
            <a:fld id="{A90240E1-E3AB-470F-8093-806FCA2DCDF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A1366F-E1D3-428A-B1EC-68A08C4EB1BA}" type="datetime1">
              <a:rPr lang="en-US" smtClean="0"/>
              <a:t>1/2/2021</a:t>
            </a:fld>
            <a:endParaRPr lang="en-US"/>
          </a:p>
        </p:txBody>
      </p:sp>
      <p:sp>
        <p:nvSpPr>
          <p:cNvPr id="4" name="Footer Placeholder 3"/>
          <p:cNvSpPr>
            <a:spLocks noGrp="1"/>
          </p:cNvSpPr>
          <p:nvPr>
            <p:ph type="ftr" sz="quarter" idx="11"/>
          </p:nvPr>
        </p:nvSpPr>
        <p:spPr/>
        <p:txBody>
          <a:bodyPr/>
          <a:lstStyle/>
          <a:p>
            <a:r>
              <a:rPr lang="ar-EG" smtClean="0"/>
              <a:t>أ.د/عزه عبدالله</a:t>
            </a:r>
            <a:endParaRPr lang="en-US"/>
          </a:p>
        </p:txBody>
      </p:sp>
      <p:sp>
        <p:nvSpPr>
          <p:cNvPr id="5" name="Slide Number Placeholder 4"/>
          <p:cNvSpPr>
            <a:spLocks noGrp="1"/>
          </p:cNvSpPr>
          <p:nvPr>
            <p:ph type="sldNum" sz="quarter" idx="12"/>
          </p:nvPr>
        </p:nvSpPr>
        <p:spPr/>
        <p:txBody>
          <a:bodyPr/>
          <a:lstStyle/>
          <a:p>
            <a:fld id="{A90240E1-E3AB-470F-8093-806FCA2DCDF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A76C15-5887-4F53-A1EC-703595CAB152}" type="datetime1">
              <a:rPr lang="en-US" smtClean="0"/>
              <a:t>1/2/2021</a:t>
            </a:fld>
            <a:endParaRPr lang="en-US"/>
          </a:p>
        </p:txBody>
      </p:sp>
      <p:sp>
        <p:nvSpPr>
          <p:cNvPr id="3" name="Footer Placeholder 2"/>
          <p:cNvSpPr>
            <a:spLocks noGrp="1"/>
          </p:cNvSpPr>
          <p:nvPr>
            <p:ph type="ftr" sz="quarter" idx="11"/>
          </p:nvPr>
        </p:nvSpPr>
        <p:spPr/>
        <p:txBody>
          <a:bodyPr/>
          <a:lstStyle/>
          <a:p>
            <a:r>
              <a:rPr lang="ar-EG" smtClean="0"/>
              <a:t>أ.د/عزه عبدالله</a:t>
            </a:r>
            <a:endParaRPr lang="en-US"/>
          </a:p>
        </p:txBody>
      </p:sp>
      <p:sp>
        <p:nvSpPr>
          <p:cNvPr id="4" name="Slide Number Placeholder 3"/>
          <p:cNvSpPr>
            <a:spLocks noGrp="1"/>
          </p:cNvSpPr>
          <p:nvPr>
            <p:ph type="sldNum" sz="quarter" idx="12"/>
          </p:nvPr>
        </p:nvSpPr>
        <p:spPr/>
        <p:txBody>
          <a:bodyPr/>
          <a:lstStyle/>
          <a:p>
            <a:fld id="{A90240E1-E3AB-470F-8093-806FCA2DCDF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AD219CB7-1E04-4B30-9B78-E18511A6D138}" type="datetime1">
              <a:rPr lang="en-US" smtClean="0"/>
              <a:t>1/2/2021</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r>
              <a:rPr lang="ar-EG" smtClean="0"/>
              <a:t>أ.د/عزه عبدالله</a:t>
            </a:r>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A90240E1-E3AB-470F-8093-806FCA2DCDF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487F91-462E-4623-807A-3A158AD3712B}" type="datetime1">
              <a:rPr lang="en-US" smtClean="0"/>
              <a:t>1/2/2021</a:t>
            </a:fld>
            <a:endParaRPr lang="en-US"/>
          </a:p>
        </p:txBody>
      </p:sp>
      <p:sp>
        <p:nvSpPr>
          <p:cNvPr id="6" name="Footer Placeholder 5"/>
          <p:cNvSpPr>
            <a:spLocks noGrp="1"/>
          </p:cNvSpPr>
          <p:nvPr>
            <p:ph type="ftr" sz="quarter" idx="11"/>
          </p:nvPr>
        </p:nvSpPr>
        <p:spPr/>
        <p:txBody>
          <a:bodyPr/>
          <a:lstStyle/>
          <a:p>
            <a:r>
              <a:rPr lang="ar-EG" smtClean="0"/>
              <a:t>أ.د/عزه عبدالله</a:t>
            </a:r>
            <a:endParaRPr lang="en-US"/>
          </a:p>
        </p:txBody>
      </p:sp>
      <p:sp>
        <p:nvSpPr>
          <p:cNvPr id="7" name="Slide Number Placeholder 6"/>
          <p:cNvSpPr>
            <a:spLocks noGrp="1"/>
          </p:cNvSpPr>
          <p:nvPr>
            <p:ph type="sldNum" sz="quarter" idx="12"/>
          </p:nvPr>
        </p:nvSpPr>
        <p:spPr/>
        <p:txBody>
          <a:bodyPr/>
          <a:lstStyle/>
          <a:p>
            <a:fld id="{A90240E1-E3AB-470F-8093-806FCA2DCDF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82E1321A-BB1A-4C09-B944-B0D40BEE01BB}" type="datetime1">
              <a:rPr lang="en-US" smtClean="0"/>
              <a:t>1/2/2021</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r>
              <a:rPr lang="ar-EG" smtClean="0"/>
              <a:t>أ.د/عزه عبدالله</a:t>
            </a:r>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A90240E1-E3AB-470F-8093-806FCA2DCDF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08581" y="1700808"/>
            <a:ext cx="6811480" cy="830997"/>
          </a:xfrm>
          <a:prstGeom prst="rect">
            <a:avLst/>
          </a:prstGeom>
        </p:spPr>
        <p:txBody>
          <a:bodyPr wrap="none">
            <a:spAutoFit/>
          </a:bodyPr>
          <a:lstStyle/>
          <a:p>
            <a:pPr algn="r" rtl="1"/>
            <a:r>
              <a:rPr lang="ar-EG" sz="4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11. تضاريس </a:t>
            </a:r>
            <a:r>
              <a:rPr lang="ar-EG" sz="4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قاع </a:t>
            </a:r>
            <a:r>
              <a:rPr lang="ar-EG" sz="48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المحيط العميق</a:t>
            </a:r>
            <a:endParaRPr lang="en-US" sz="48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5" name="Rectangle 4"/>
          <p:cNvSpPr/>
          <p:nvPr/>
        </p:nvSpPr>
        <p:spPr>
          <a:xfrm>
            <a:off x="707868" y="3133320"/>
            <a:ext cx="7556876" cy="1508105"/>
          </a:xfrm>
          <a:prstGeom prst="rect">
            <a:avLst/>
          </a:prstGeom>
          <a:noFill/>
        </p:spPr>
        <p:txBody>
          <a:bodyPr wrap="none" lIns="91440" tIns="45720" rIns="91440" bIns="45720">
            <a:spAutoFit/>
          </a:bodyPr>
          <a:lstStyle/>
          <a:p>
            <a:pPr algn="ctr"/>
            <a:r>
              <a:rPr lang="ar-EG" sz="3600" b="1" cap="all" spc="0" dirty="0" smtClean="0">
                <a:ln w="9000" cmpd="sng">
                  <a:solidFill>
                    <a:schemeClr val="accent4">
                      <a:shade val="50000"/>
                      <a:satMod val="120000"/>
                    </a:schemeClr>
                  </a:solidFill>
                  <a:prstDash val="solid"/>
                </a:ln>
                <a:solidFill>
                  <a:srgbClr val="0070C0"/>
                </a:solidFill>
                <a:effectLst>
                  <a:reflection blurRad="12700" stA="28000" endPos="45000" dist="1000" dir="5400000" sy="-100000" algn="bl" rotWithShape="0"/>
                </a:effectLst>
              </a:rPr>
              <a:t>أ.د./عزة عبدالله</a:t>
            </a:r>
          </a:p>
          <a:p>
            <a:pPr algn="ctr" rtl="1"/>
            <a:r>
              <a:rPr lang="ar-EG" sz="28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أستاذ الجغرافيه الطبيعيه ووكيل شئون التعليم والطلاب</a:t>
            </a:r>
            <a:r>
              <a:rPr lang="en-US" sz="28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  </a:t>
            </a:r>
            <a:r>
              <a:rPr lang="ar-EG" sz="28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 الأسبق</a:t>
            </a:r>
          </a:p>
          <a:p>
            <a:pPr algn="ctr"/>
            <a:r>
              <a:rPr lang="ar-EG" sz="2800" b="1" cap="all" spc="0"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كلية الآداب - جامعة بنها</a:t>
            </a:r>
            <a:endParaRPr lang="en-US" sz="2800" b="1" cap="all" spc="0"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endParaRPr>
          </a:p>
        </p:txBody>
      </p:sp>
      <p:sp>
        <p:nvSpPr>
          <p:cNvPr id="2" name="Date Placeholder 1"/>
          <p:cNvSpPr>
            <a:spLocks noGrp="1"/>
          </p:cNvSpPr>
          <p:nvPr>
            <p:ph type="dt" sz="half" idx="10"/>
          </p:nvPr>
        </p:nvSpPr>
        <p:spPr/>
        <p:txBody>
          <a:bodyPr/>
          <a:lstStyle/>
          <a:p>
            <a:fld id="{35A97605-FFDE-4624-82B1-2CA2EDED959D}" type="datetime1">
              <a:rPr lang="en-US" smtClean="0"/>
              <a:t>1/2/2021</a:t>
            </a:fld>
            <a:endParaRPr lang="en-US"/>
          </a:p>
        </p:txBody>
      </p:sp>
      <p:sp>
        <p:nvSpPr>
          <p:cNvPr id="3" name="Footer Placeholder 2"/>
          <p:cNvSpPr>
            <a:spLocks noGrp="1"/>
          </p:cNvSpPr>
          <p:nvPr>
            <p:ph type="ftr" sz="quarter" idx="11"/>
          </p:nvPr>
        </p:nvSpPr>
        <p:spPr/>
        <p:txBody>
          <a:bodyPr/>
          <a:lstStyle/>
          <a:p>
            <a:r>
              <a:rPr lang="ar-EG" smtClean="0"/>
              <a:t>أ.د/عزه عبدالله</a:t>
            </a:r>
            <a:endParaRPr lang="en-US"/>
          </a:p>
        </p:txBody>
      </p:sp>
      <p:sp>
        <p:nvSpPr>
          <p:cNvPr id="6" name="Slide Number Placeholder 5"/>
          <p:cNvSpPr>
            <a:spLocks noGrp="1"/>
          </p:cNvSpPr>
          <p:nvPr>
            <p:ph type="sldNum" sz="quarter" idx="12"/>
          </p:nvPr>
        </p:nvSpPr>
        <p:spPr/>
        <p:txBody>
          <a:bodyPr/>
          <a:lstStyle/>
          <a:p>
            <a:fld id="{A90240E1-E3AB-470F-8093-806FCA2DCDF5}" type="slidenum">
              <a:rPr lang="en-US" smtClean="0"/>
              <a:t>1</a:t>
            </a:fld>
            <a:endParaRPr lang="en-US"/>
          </a:p>
        </p:txBody>
      </p:sp>
      <p:pic>
        <p:nvPicPr>
          <p:cNvPr id="1026" name="Picture 2" descr="شعار الجامعة ألوان"/>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59125" y="398463"/>
            <a:ext cx="1011237"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775" y="493713"/>
            <a:ext cx="1019175" cy="5064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3051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332656"/>
            <a:ext cx="8568952" cy="4524315"/>
          </a:xfrm>
          <a:prstGeom prst="rect">
            <a:avLst/>
          </a:prstGeom>
        </p:spPr>
        <p:txBody>
          <a:bodyPr wrap="square">
            <a:spAutoFit/>
          </a:bodyPr>
          <a:lstStyle/>
          <a:p>
            <a:pPr algn="just" rtl="1">
              <a:lnSpc>
                <a:spcPct val="150000"/>
              </a:lnSpc>
            </a:pPr>
            <a:r>
              <a:rPr lang="ar-EG"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لقد تعددت الآراء حول تفسير نشأة الحافة الأطلسية الوسطي ونذكر منها ما يلي:</a:t>
            </a:r>
            <a:endParaRPr lang="en-US"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endParaRPr>
          </a:p>
          <a:p>
            <a:pPr marL="342900" lvl="0" indent="-342900" algn="just" rtl="1" fontAlgn="base">
              <a:lnSpc>
                <a:spcPct val="150000"/>
              </a:lnSpc>
              <a:buFont typeface="Wingdings" pitchFamily="2" charset="2"/>
              <a:buChar char="§"/>
            </a:pPr>
            <a:r>
              <a:rPr lang="ar-EG" sz="2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حركات </a:t>
            </a:r>
            <a:r>
              <a:rPr lang="ar-EG" sz="2400"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تكتونية رأسية نشأ عنها تكوين هذه الحافة الانكسارية .      </a:t>
            </a:r>
            <a:endParaRPr lang="en-US" sz="2400"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endParaRPr>
          </a:p>
          <a:p>
            <a:pPr marL="342900" lvl="0" indent="-342900" algn="just" rtl="1" fontAlgn="base">
              <a:lnSpc>
                <a:spcPct val="150000"/>
              </a:lnSpc>
              <a:buFont typeface="Wingdings" pitchFamily="2" charset="2"/>
              <a:buChar char="§"/>
            </a:pPr>
            <a:r>
              <a:rPr lang="ar-EG"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حركات </a:t>
            </a:r>
            <a:r>
              <a:rPr lang="ar-EG"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تكتونية أفقية نتج عنها تكوين ثنية محدبة.</a:t>
            </a:r>
            <a:endParaRPr lang="en-US"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endParaRPr>
          </a:p>
          <a:p>
            <a:pPr marL="342900" lvl="0" indent="-342900" algn="just" rtl="1" fontAlgn="base">
              <a:lnSpc>
                <a:spcPct val="150000"/>
              </a:lnSpc>
              <a:buFont typeface="Wingdings" pitchFamily="2" charset="2"/>
              <a:buChar char="§"/>
            </a:pPr>
            <a:r>
              <a:rPr lang="ar-EG" sz="2400" b="1" dirty="0" smtClean="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rPr>
              <a:t>حافة </a:t>
            </a:r>
            <a:r>
              <a:rPr lang="ar-EG" sz="2400" b="1" dirty="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rPr>
              <a:t>أخدودية نشأت بعد تكسر قارة جندوانا القديمة.</a:t>
            </a:r>
            <a:endParaRPr lang="en-US" sz="2400" b="1" dirty="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endParaRPr>
          </a:p>
          <a:p>
            <a:pPr marL="342900" lvl="0" indent="-342900" algn="just" rtl="1" fontAlgn="base">
              <a:lnSpc>
                <a:spcPct val="150000"/>
              </a:lnSpc>
              <a:buFont typeface="Wingdings" pitchFamily="2" charset="2"/>
              <a:buChar char="§"/>
            </a:pPr>
            <a:r>
              <a:rPr lang="ar-EG"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نشأت </a:t>
            </a:r>
            <a:r>
              <a:rPr lang="ar-EG"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نتيجة لثوران بركاني وطفوح بركانية انبتقت من خلال الكسور والفوالق التي تمتد في اتجاه عام من الشمال الشرقي صوب الجنوب الغربي .</a:t>
            </a:r>
            <a:endParaRPr lang="en-US"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endParaRPr>
          </a:p>
          <a:p>
            <a:pPr marL="342900" lvl="0" indent="-342900" algn="just" rtl="1" fontAlgn="base">
              <a:lnSpc>
                <a:spcPct val="150000"/>
              </a:lnSpc>
              <a:buFont typeface="Wingdings" pitchFamily="2" charset="2"/>
              <a:buChar char="§"/>
            </a:pPr>
            <a:r>
              <a:rPr lang="ar-EG" sz="24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نشأت </a:t>
            </a:r>
            <a:r>
              <a:rPr lang="ar-EG" sz="24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نتيجة لالتواء غائض تتمثل قمته في الحافة الوسطي التي تفصل بين حوضين أحدهما يقع علي الشرق والآخر إلي الغرب وهما ثنيتين مقعرتين.</a:t>
            </a:r>
            <a:endParaRPr lang="en-US" sz="24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p:txBody>
      </p:sp>
      <p:sp>
        <p:nvSpPr>
          <p:cNvPr id="3" name="Date Placeholder 2"/>
          <p:cNvSpPr>
            <a:spLocks noGrp="1"/>
          </p:cNvSpPr>
          <p:nvPr>
            <p:ph type="dt" sz="half" idx="10"/>
          </p:nvPr>
        </p:nvSpPr>
        <p:spPr/>
        <p:txBody>
          <a:bodyPr/>
          <a:lstStyle/>
          <a:p>
            <a:fld id="{7D67A499-0044-4EFD-B796-DE0B527696EE}" type="datetime1">
              <a:rPr lang="en-US" smtClean="0"/>
              <a:t>1/2/2021</a:t>
            </a:fld>
            <a:endParaRPr lang="en-US"/>
          </a:p>
        </p:txBody>
      </p:sp>
      <p:sp>
        <p:nvSpPr>
          <p:cNvPr id="4" name="Footer Placeholder 3"/>
          <p:cNvSpPr>
            <a:spLocks noGrp="1"/>
          </p:cNvSpPr>
          <p:nvPr>
            <p:ph type="ftr" sz="quarter" idx="11"/>
          </p:nvPr>
        </p:nvSpPr>
        <p:spPr/>
        <p:txBody>
          <a:bodyPr/>
          <a:lstStyle/>
          <a:p>
            <a:r>
              <a:rPr lang="ar-EG" smtClean="0"/>
              <a:t>أ.د/عزه عبدالله</a:t>
            </a:r>
            <a:endParaRPr lang="en-US"/>
          </a:p>
        </p:txBody>
      </p:sp>
      <p:sp>
        <p:nvSpPr>
          <p:cNvPr id="5" name="Slide Number Placeholder 4"/>
          <p:cNvSpPr>
            <a:spLocks noGrp="1"/>
          </p:cNvSpPr>
          <p:nvPr>
            <p:ph type="sldNum" sz="quarter" idx="12"/>
          </p:nvPr>
        </p:nvSpPr>
        <p:spPr/>
        <p:txBody>
          <a:bodyPr/>
          <a:lstStyle/>
          <a:p>
            <a:fld id="{A90240E1-E3AB-470F-8093-806FCA2DCDF5}" type="slidenum">
              <a:rPr lang="en-US" smtClean="0"/>
              <a:t>10</a:t>
            </a:fld>
            <a:endParaRPr lang="en-US"/>
          </a:p>
        </p:txBody>
      </p:sp>
    </p:spTree>
    <p:extLst>
      <p:ext uri="{BB962C8B-B14F-4D97-AF65-F5344CB8AC3E}">
        <p14:creationId xmlns:p14="http://schemas.microsoft.com/office/powerpoint/2010/main" val="22242258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9266" y="980728"/>
            <a:ext cx="8388424" cy="175432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342900" indent="-342900" algn="just" rtl="1" fontAlgn="base">
              <a:lnSpc>
                <a:spcPct val="150000"/>
              </a:lnSpc>
              <a:buFont typeface="Wingdings" pitchFamily="2" charset="2"/>
              <a:buChar char="§"/>
            </a:pPr>
            <a:r>
              <a:rPr lang="ar-EG" sz="24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في </a:t>
            </a:r>
            <a:r>
              <a:rPr lang="ar-EG" sz="24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المحيط الهادي فتقل ظاهرة الحافات ويمثلها حافة المحيط الغربي </a:t>
            </a:r>
            <a:r>
              <a:rPr lang="en-US" sz="24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West pacific Ridge</a:t>
            </a:r>
            <a:r>
              <a:rPr lang="ar-EG" sz="24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 وهي تمتد غرباً من ألاسكا خلال شبه جزيرة كمتشكا وجنوب خلال جزر اليابان ومارياناس ثم نيوزيلند إلي قارة  انتاركتيكا</a:t>
            </a:r>
            <a:r>
              <a:rPr lang="ar-EG" sz="24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a:t>
            </a:r>
            <a:endParaRPr lang="en-US" sz="24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p:txBody>
      </p:sp>
      <p:sp>
        <p:nvSpPr>
          <p:cNvPr id="4" name="Rectangle 3"/>
          <p:cNvSpPr/>
          <p:nvPr/>
        </p:nvSpPr>
        <p:spPr>
          <a:xfrm>
            <a:off x="198837" y="3284984"/>
            <a:ext cx="8748464" cy="175432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342900" indent="-342900" algn="just" rtl="1" fontAlgn="base">
              <a:lnSpc>
                <a:spcPct val="150000"/>
              </a:lnSpc>
              <a:buFont typeface="Wingdings" pitchFamily="2" charset="2"/>
              <a:buChar char="§"/>
            </a:pPr>
            <a:r>
              <a:rPr lang="ar-EG"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في المحيط الهندي توجد حافة وسطي تبدأ من جنوب الهند وتمتد جنوباً حتى القارة القطبية الجنوبية وهي تقسم المحيط الهندي إلي قسمين أحدهما حوض شرقي وأكثر اتساعاً من حافة المحيط الأطلسي الوسطي .</a:t>
            </a:r>
            <a:endParaRPr lang="en-US"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endParaRPr>
          </a:p>
        </p:txBody>
      </p:sp>
      <p:sp>
        <p:nvSpPr>
          <p:cNvPr id="5" name="Date Placeholder 4"/>
          <p:cNvSpPr>
            <a:spLocks noGrp="1"/>
          </p:cNvSpPr>
          <p:nvPr>
            <p:ph type="dt" sz="half" idx="10"/>
          </p:nvPr>
        </p:nvSpPr>
        <p:spPr/>
        <p:txBody>
          <a:bodyPr/>
          <a:lstStyle/>
          <a:p>
            <a:fld id="{9BFEA9B3-9D40-48BA-81B0-E878BF370459}" type="datetime1">
              <a:rPr lang="en-US" smtClean="0"/>
              <a:t>1/2/2021</a:t>
            </a:fld>
            <a:endParaRPr lang="en-US"/>
          </a:p>
        </p:txBody>
      </p:sp>
      <p:sp>
        <p:nvSpPr>
          <p:cNvPr id="6" name="Footer Placeholder 5"/>
          <p:cNvSpPr>
            <a:spLocks noGrp="1"/>
          </p:cNvSpPr>
          <p:nvPr>
            <p:ph type="ftr" sz="quarter" idx="11"/>
          </p:nvPr>
        </p:nvSpPr>
        <p:spPr/>
        <p:txBody>
          <a:bodyPr/>
          <a:lstStyle/>
          <a:p>
            <a:r>
              <a:rPr lang="ar-EG" smtClean="0"/>
              <a:t>أ.د/عزه عبدالله</a:t>
            </a:r>
            <a:endParaRPr lang="en-US"/>
          </a:p>
        </p:txBody>
      </p:sp>
      <p:sp>
        <p:nvSpPr>
          <p:cNvPr id="7" name="Slide Number Placeholder 6"/>
          <p:cNvSpPr>
            <a:spLocks noGrp="1"/>
          </p:cNvSpPr>
          <p:nvPr>
            <p:ph type="sldNum" sz="quarter" idx="12"/>
          </p:nvPr>
        </p:nvSpPr>
        <p:spPr/>
        <p:txBody>
          <a:bodyPr/>
          <a:lstStyle/>
          <a:p>
            <a:fld id="{A90240E1-E3AB-470F-8093-806FCA2DCDF5}" type="slidenum">
              <a:rPr lang="en-US" smtClean="0"/>
              <a:t>11</a:t>
            </a:fld>
            <a:endParaRPr lang="en-US"/>
          </a:p>
        </p:txBody>
      </p:sp>
    </p:spTree>
    <p:extLst>
      <p:ext uri="{BB962C8B-B14F-4D97-AF65-F5344CB8AC3E}">
        <p14:creationId xmlns:p14="http://schemas.microsoft.com/office/powerpoint/2010/main" val="3353067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124744"/>
            <a:ext cx="8640960" cy="3970318"/>
          </a:xfrm>
          <a:prstGeom prst="rect">
            <a:avLst/>
          </a:prstGeom>
        </p:spPr>
        <p:txBody>
          <a:bodyPr wrap="square">
            <a:spAutoFit/>
          </a:bodyPr>
          <a:lstStyle/>
          <a:p>
            <a:pPr algn="just" rtl="1">
              <a:lnSpc>
                <a:spcPct val="150000"/>
              </a:lnSpc>
            </a:pPr>
            <a:r>
              <a:rPr lang="ar-EG" sz="2800" b="1" dirty="0" smtClean="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rPr>
              <a:t>هي مرتفعات </a:t>
            </a:r>
            <a:r>
              <a:rPr lang="ar-EG" sz="2800" b="1" dirty="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rPr>
              <a:t>عظيمة الامتداد علي قاع المحيط العميق وتتميز بقمم مستوية نسبيا. </a:t>
            </a:r>
            <a:endParaRPr lang="ar-EG" sz="2800" b="1" dirty="0" smtClean="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endParaRPr>
          </a:p>
          <a:p>
            <a:pPr algn="just" rtl="1">
              <a:lnSpc>
                <a:spcPct val="150000"/>
              </a:lnSpc>
            </a:pPr>
            <a:r>
              <a:rPr lang="ar-EG" sz="28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من </a:t>
            </a:r>
            <a:r>
              <a:rPr lang="ar-EG" sz="28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أفضل أمثلها </a:t>
            </a:r>
            <a:r>
              <a:rPr lang="ar-EG" sz="2800" b="1" u="sng"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هضبة سيشيل </a:t>
            </a:r>
            <a:r>
              <a:rPr lang="en-US" sz="2800" b="1" u="sng" dirty="0" err="1">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SieyChelles</a:t>
            </a:r>
            <a:r>
              <a:rPr lang="ar-EG" sz="28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 في المحيط الهندي فهي تتسع أتساعاً عظيماً فيما بين دائرتي عرض 30-50 جنوباً وبين خطي طول 65-110 شرقاً ويبلغ عرضها ما يزيد علي 1500 كم مشكلة بذلك ما يعرف باسم هضبة امستردام سان بول.</a:t>
            </a:r>
            <a:endParaRPr lang="en-US" sz="28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endParaRPr>
          </a:p>
        </p:txBody>
      </p:sp>
      <p:sp>
        <p:nvSpPr>
          <p:cNvPr id="3" name="Rectangle 2"/>
          <p:cNvSpPr/>
          <p:nvPr/>
        </p:nvSpPr>
        <p:spPr>
          <a:xfrm>
            <a:off x="1220637" y="300261"/>
            <a:ext cx="6657272" cy="646331"/>
          </a:xfrm>
          <a:prstGeom prst="rect">
            <a:avLst/>
          </a:prstGeom>
        </p:spPr>
        <p:txBody>
          <a:bodyPr wrap="none">
            <a:spAutoFit/>
          </a:bodyPr>
          <a:lstStyle/>
          <a:p>
            <a:pPr algn="ctr" rtl="1"/>
            <a:r>
              <a:rPr lang="ar-EG" sz="36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الهضاب البحرية </a:t>
            </a:r>
            <a:r>
              <a:rPr lang="en-US" sz="36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Submarine plateaus</a:t>
            </a:r>
            <a:r>
              <a:rPr lang="ar-EG" sz="3600" dirty="0">
                <a:solidFill>
                  <a:srgbClr val="00B0F0"/>
                </a:solidFill>
              </a:rPr>
              <a:t> </a:t>
            </a:r>
            <a:endParaRPr lang="en-US" sz="3600" dirty="0">
              <a:solidFill>
                <a:srgbClr val="00B0F0"/>
              </a:solidFill>
            </a:endParaRPr>
          </a:p>
        </p:txBody>
      </p:sp>
      <p:sp>
        <p:nvSpPr>
          <p:cNvPr id="5" name="Date Placeholder 4"/>
          <p:cNvSpPr>
            <a:spLocks noGrp="1"/>
          </p:cNvSpPr>
          <p:nvPr>
            <p:ph type="dt" sz="half" idx="10"/>
          </p:nvPr>
        </p:nvSpPr>
        <p:spPr/>
        <p:txBody>
          <a:bodyPr/>
          <a:lstStyle/>
          <a:p>
            <a:fld id="{8DA4919E-85B7-487D-9549-570584A5F2CF}" type="datetime1">
              <a:rPr lang="en-US" smtClean="0"/>
              <a:t>1/2/2021</a:t>
            </a:fld>
            <a:endParaRPr lang="en-US"/>
          </a:p>
        </p:txBody>
      </p:sp>
      <p:sp>
        <p:nvSpPr>
          <p:cNvPr id="6" name="Footer Placeholder 5"/>
          <p:cNvSpPr>
            <a:spLocks noGrp="1"/>
          </p:cNvSpPr>
          <p:nvPr>
            <p:ph type="ftr" sz="quarter" idx="11"/>
          </p:nvPr>
        </p:nvSpPr>
        <p:spPr/>
        <p:txBody>
          <a:bodyPr/>
          <a:lstStyle/>
          <a:p>
            <a:r>
              <a:rPr lang="ar-EG" smtClean="0"/>
              <a:t>أ.د/عزه عبدالله</a:t>
            </a:r>
            <a:endParaRPr lang="en-US"/>
          </a:p>
        </p:txBody>
      </p:sp>
      <p:sp>
        <p:nvSpPr>
          <p:cNvPr id="7" name="Slide Number Placeholder 6"/>
          <p:cNvSpPr>
            <a:spLocks noGrp="1"/>
          </p:cNvSpPr>
          <p:nvPr>
            <p:ph type="sldNum" sz="quarter" idx="12"/>
          </p:nvPr>
        </p:nvSpPr>
        <p:spPr/>
        <p:txBody>
          <a:bodyPr/>
          <a:lstStyle/>
          <a:p>
            <a:fld id="{A90240E1-E3AB-470F-8093-806FCA2DCDF5}" type="slidenum">
              <a:rPr lang="en-US" smtClean="0"/>
              <a:t>12</a:t>
            </a:fld>
            <a:endParaRPr lang="en-US"/>
          </a:p>
        </p:txBody>
      </p:sp>
    </p:spTree>
    <p:extLst>
      <p:ext uri="{BB962C8B-B14F-4D97-AF65-F5344CB8AC3E}">
        <p14:creationId xmlns:p14="http://schemas.microsoft.com/office/powerpoint/2010/main" val="1108114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19" y="764704"/>
            <a:ext cx="8712969" cy="3244863"/>
          </a:xfrm>
          <a:prstGeom prst="rect">
            <a:avLst/>
          </a:prstGeom>
        </p:spPr>
        <p:txBody>
          <a:bodyPr wrap="square">
            <a:spAutoFit/>
          </a:bodyPr>
          <a:lstStyle/>
          <a:p>
            <a:pPr lvl="0" algn="ctr" rtl="1" fontAlgn="base" hangingPunct="0">
              <a:lnSpc>
                <a:spcPct val="150000"/>
              </a:lnSpc>
            </a:pPr>
            <a:r>
              <a:rPr lang="ar-EG" sz="2800" b="1" dirty="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rPr>
              <a:t>الجبال البحرية </a:t>
            </a:r>
            <a:r>
              <a:rPr lang="en-US" sz="2800" b="1" dirty="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rPr>
              <a:t>Submarine </a:t>
            </a:r>
          </a:p>
          <a:p>
            <a:pPr algn="just" rtl="1">
              <a:lnSpc>
                <a:spcPct val="150000"/>
              </a:lnSpc>
            </a:pPr>
            <a:r>
              <a:rPr lang="ar-EG" sz="28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تنتشر ظاهرة الجبال البحرية في المحيطات العالمية وهي نشأت أما نتيجة </a:t>
            </a:r>
            <a:r>
              <a:rPr lang="ar-EG" sz="2800" b="1" u="sng" dirty="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rPr>
              <a:t>لثوران بركاني </a:t>
            </a:r>
            <a:r>
              <a:rPr lang="ar-EG" sz="28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نتج عنه تكوين جزر بركانية غارقة فى قاع المحيط أو نتيجة </a:t>
            </a:r>
            <a:r>
              <a:rPr lang="ar-EG" sz="2800" b="1" dirty="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rPr>
              <a:t>لحركات تكتونية </a:t>
            </a:r>
            <a:r>
              <a:rPr lang="ar-EG" sz="28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التوائية ولقد أمكن التعرف على جبال بحرية فى الاسكا ويتراوح ارتفاعها ما بين 1000 الي 3700 متر فوق قاع  الخليج</a:t>
            </a:r>
            <a:endParaRPr lang="en-US" sz="28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endParaRPr>
          </a:p>
        </p:txBody>
      </p:sp>
      <p:sp>
        <p:nvSpPr>
          <p:cNvPr id="4" name="Date Placeholder 3"/>
          <p:cNvSpPr>
            <a:spLocks noGrp="1"/>
          </p:cNvSpPr>
          <p:nvPr>
            <p:ph type="dt" sz="half" idx="10"/>
          </p:nvPr>
        </p:nvSpPr>
        <p:spPr/>
        <p:txBody>
          <a:bodyPr/>
          <a:lstStyle/>
          <a:p>
            <a:fld id="{E4B573D9-9D2D-4894-8FCE-65D0DB3ECE1A}" type="datetime1">
              <a:rPr lang="en-US" smtClean="0"/>
              <a:t>1/2/2021</a:t>
            </a:fld>
            <a:endParaRPr lang="en-US"/>
          </a:p>
        </p:txBody>
      </p:sp>
      <p:sp>
        <p:nvSpPr>
          <p:cNvPr id="5" name="Footer Placeholder 4"/>
          <p:cNvSpPr>
            <a:spLocks noGrp="1"/>
          </p:cNvSpPr>
          <p:nvPr>
            <p:ph type="ftr" sz="quarter" idx="11"/>
          </p:nvPr>
        </p:nvSpPr>
        <p:spPr/>
        <p:txBody>
          <a:bodyPr/>
          <a:lstStyle/>
          <a:p>
            <a:r>
              <a:rPr lang="ar-EG" smtClean="0"/>
              <a:t>أ.د/عزه عبدالله</a:t>
            </a:r>
            <a:endParaRPr lang="en-US"/>
          </a:p>
        </p:txBody>
      </p:sp>
      <p:sp>
        <p:nvSpPr>
          <p:cNvPr id="6" name="Slide Number Placeholder 5"/>
          <p:cNvSpPr>
            <a:spLocks noGrp="1"/>
          </p:cNvSpPr>
          <p:nvPr>
            <p:ph type="sldNum" sz="quarter" idx="12"/>
          </p:nvPr>
        </p:nvSpPr>
        <p:spPr/>
        <p:txBody>
          <a:bodyPr/>
          <a:lstStyle/>
          <a:p>
            <a:fld id="{A90240E1-E3AB-470F-8093-806FCA2DCDF5}" type="slidenum">
              <a:rPr lang="en-US" smtClean="0"/>
              <a:t>13</a:t>
            </a:fld>
            <a:endParaRPr lang="en-US"/>
          </a:p>
        </p:txBody>
      </p:sp>
    </p:spTree>
    <p:extLst>
      <p:ext uri="{BB962C8B-B14F-4D97-AF65-F5344CB8AC3E}">
        <p14:creationId xmlns:p14="http://schemas.microsoft.com/office/powerpoint/2010/main" val="29074762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332656"/>
            <a:ext cx="7992888" cy="5047536"/>
          </a:xfrm>
          <a:prstGeom prst="rect">
            <a:avLst/>
          </a:prstGeom>
        </p:spPr>
        <p:txBody>
          <a:bodyPr wrap="square">
            <a:spAutoFit/>
          </a:bodyPr>
          <a:lstStyle/>
          <a:p>
            <a:pPr lvl="0" algn="ctr" rtl="1" fontAlgn="base" hangingPunct="0"/>
            <a:r>
              <a:rPr lang="ar-EG" sz="2800" b="1" dirty="0">
                <a:ln w="12700">
                  <a:solidFill>
                    <a:schemeClr val="tx2">
                      <a:satMod val="155000"/>
                    </a:schemeClr>
                  </a:solidFill>
                  <a:prstDash val="solid"/>
                </a:ln>
                <a:solidFill>
                  <a:schemeClr val="tx1">
                    <a:lumMod val="50000"/>
                    <a:lumOff val="50000"/>
                  </a:schemeClr>
                </a:solidFill>
                <a:effectLst>
                  <a:outerShdw blurRad="41275" dist="20320" dir="1800000" algn="tl" rotWithShape="0">
                    <a:srgbClr val="000000">
                      <a:alpha val="40000"/>
                    </a:srgbClr>
                  </a:outerShdw>
                </a:effectLst>
              </a:rPr>
              <a:t>القمم المجدوعة (جيوتات ) </a:t>
            </a:r>
            <a:r>
              <a:rPr lang="en-US" sz="2800" b="1" dirty="0" err="1">
                <a:ln w="12700">
                  <a:solidFill>
                    <a:schemeClr val="tx2">
                      <a:satMod val="155000"/>
                    </a:schemeClr>
                  </a:solidFill>
                  <a:prstDash val="solid"/>
                </a:ln>
                <a:solidFill>
                  <a:schemeClr val="tx1">
                    <a:lumMod val="50000"/>
                    <a:lumOff val="50000"/>
                  </a:schemeClr>
                </a:solidFill>
                <a:effectLst>
                  <a:outerShdw blurRad="41275" dist="20320" dir="1800000" algn="tl" rotWithShape="0">
                    <a:srgbClr val="000000">
                      <a:alpha val="40000"/>
                    </a:srgbClr>
                  </a:outerShdw>
                </a:effectLst>
              </a:rPr>
              <a:t>Guyots</a:t>
            </a:r>
            <a:r>
              <a:rPr lang="en-US" dirty="0"/>
              <a:t> </a:t>
            </a:r>
          </a:p>
          <a:p>
            <a:pPr algn="just" rtl="1">
              <a:lnSpc>
                <a:spcPct val="150000"/>
              </a:lnSpc>
            </a:pPr>
            <a:r>
              <a:rPr lang="ar-EG" sz="28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لقد أطلق الباحث هيس </a:t>
            </a:r>
            <a:r>
              <a:rPr lang="en-US" sz="28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Hess</a:t>
            </a:r>
            <a:r>
              <a:rPr lang="ar-EG" sz="28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 اسم جويوت علي الجبال البحرية التي تتميز بكبر حجمها وقمم منبسطة مستوية وتبدو بشكل مخروطات ناقصة </a:t>
            </a:r>
            <a:endParaRPr lang="ar-EG" sz="28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endParaRPr>
          </a:p>
          <a:p>
            <a:pPr algn="just" rtl="1">
              <a:lnSpc>
                <a:spcPct val="150000"/>
              </a:lnSpc>
            </a:pPr>
            <a:r>
              <a:rPr lang="ar-EG" sz="28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 </a:t>
            </a:r>
            <a:r>
              <a:rPr lang="ar-EG" sz="2800"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أشار شيبارد إلي وجود 77 من الجبال البحرية من نوع الجيوت في المحيط الهادي إلي الغرب من ساحل </a:t>
            </a:r>
            <a:r>
              <a:rPr lang="ar-EG" sz="28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جنوب </a:t>
            </a:r>
            <a:r>
              <a:rPr lang="ar-EG" sz="2800"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كاليفورنيا أكبرها يعرف </a:t>
            </a:r>
            <a:endParaRPr lang="ar-EG" sz="28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endParaRPr>
          </a:p>
          <a:p>
            <a:pPr algn="just" rtl="1">
              <a:lnSpc>
                <a:spcPct val="150000"/>
              </a:lnSpc>
            </a:pPr>
            <a:r>
              <a:rPr lang="ar-EG" sz="28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باسم </a:t>
            </a:r>
            <a:r>
              <a:rPr lang="ar-EG" sz="2800"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جبل سان جوان </a:t>
            </a:r>
            <a:r>
              <a:rPr lang="en-US" sz="2800"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San Juan</a:t>
            </a:r>
            <a:r>
              <a:rPr lang="ar-EG" sz="2800"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 </a:t>
            </a:r>
            <a:r>
              <a:rPr lang="ar-EG" sz="28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ويبلغ </a:t>
            </a:r>
            <a:r>
              <a:rPr lang="ar-EG" sz="2800"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ارتفاعه 3000 م فوق قاع المحيط العميق.</a:t>
            </a:r>
            <a:endParaRPr lang="en-US" sz="2800"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endParaRPr>
          </a:p>
        </p:txBody>
      </p:sp>
      <p:sp>
        <p:nvSpPr>
          <p:cNvPr id="3" name="Date Placeholder 2"/>
          <p:cNvSpPr>
            <a:spLocks noGrp="1"/>
          </p:cNvSpPr>
          <p:nvPr>
            <p:ph type="dt" sz="half" idx="10"/>
          </p:nvPr>
        </p:nvSpPr>
        <p:spPr/>
        <p:txBody>
          <a:bodyPr/>
          <a:lstStyle/>
          <a:p>
            <a:fld id="{D1D09295-A5D7-499D-9D82-3C73ED3C004A}" type="datetime1">
              <a:rPr lang="en-US" smtClean="0"/>
              <a:t>1/2/2021</a:t>
            </a:fld>
            <a:endParaRPr lang="en-US"/>
          </a:p>
        </p:txBody>
      </p:sp>
      <p:sp>
        <p:nvSpPr>
          <p:cNvPr id="4" name="Footer Placeholder 3"/>
          <p:cNvSpPr>
            <a:spLocks noGrp="1"/>
          </p:cNvSpPr>
          <p:nvPr>
            <p:ph type="ftr" sz="quarter" idx="11"/>
          </p:nvPr>
        </p:nvSpPr>
        <p:spPr/>
        <p:txBody>
          <a:bodyPr/>
          <a:lstStyle/>
          <a:p>
            <a:r>
              <a:rPr lang="ar-EG" smtClean="0"/>
              <a:t>أ.د/عزه عبدالله</a:t>
            </a:r>
            <a:endParaRPr lang="en-US"/>
          </a:p>
        </p:txBody>
      </p:sp>
      <p:sp>
        <p:nvSpPr>
          <p:cNvPr id="5" name="Slide Number Placeholder 4"/>
          <p:cNvSpPr>
            <a:spLocks noGrp="1"/>
          </p:cNvSpPr>
          <p:nvPr>
            <p:ph type="sldNum" sz="quarter" idx="12"/>
          </p:nvPr>
        </p:nvSpPr>
        <p:spPr/>
        <p:txBody>
          <a:bodyPr/>
          <a:lstStyle/>
          <a:p>
            <a:fld id="{A90240E1-E3AB-470F-8093-806FCA2DCDF5}" type="slidenum">
              <a:rPr lang="en-US" smtClean="0"/>
              <a:t>14</a:t>
            </a:fld>
            <a:endParaRPr lang="en-US"/>
          </a:p>
        </p:txBody>
      </p:sp>
    </p:spTree>
    <p:extLst>
      <p:ext uri="{BB962C8B-B14F-4D97-AF65-F5344CB8AC3E}">
        <p14:creationId xmlns:p14="http://schemas.microsoft.com/office/powerpoint/2010/main" val="30067312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764704"/>
            <a:ext cx="8568952" cy="397031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rtl="1">
              <a:lnSpc>
                <a:spcPct val="150000"/>
              </a:lnSpc>
            </a:pPr>
            <a:r>
              <a:rPr lang="ar-EG" sz="2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يري </a:t>
            </a:r>
            <a:r>
              <a:rPr lang="ar-EG" sz="2400"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عديد من الباحثين أن الجويوت ترجع معظمها إلي </a:t>
            </a:r>
            <a:r>
              <a:rPr lang="ar-EG"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النشاط البركاني </a:t>
            </a:r>
            <a:r>
              <a:rPr lang="ar-EG" sz="2400"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 </a:t>
            </a:r>
            <a:r>
              <a:rPr lang="ar-EG" sz="2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تبين </a:t>
            </a:r>
            <a:r>
              <a:rPr lang="ar-EG" sz="2400"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من عينات الصخور التي جمعت من الجزر والجبال البحرية أنها </a:t>
            </a:r>
            <a:r>
              <a:rPr lang="ar-EG"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صخور بركانية من نوع البازلت</a:t>
            </a:r>
            <a:r>
              <a:rPr lang="ar-EG" sz="2400"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a:t>
            </a:r>
            <a:endParaRPr lang="en-US" sz="2400"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endParaRPr>
          </a:p>
          <a:p>
            <a:pPr algn="just" rtl="1">
              <a:lnSpc>
                <a:spcPct val="150000"/>
              </a:lnSpc>
            </a:pPr>
            <a:r>
              <a:rPr lang="ar-EG" sz="2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يري </a:t>
            </a:r>
            <a:r>
              <a:rPr lang="ar-EG" sz="2400"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rPr>
              <a:t>بعض الباحثين أن هذه الجبال البحرية المسطحة القمم كانت في يوم ما فوق منسوب سطح البحر أو بالقرب من السطح وقامت الأمواج بنحت وقطع قمة المخروط البركاني ثم حدث بعد ذلك تغير فيها أسفل هذا العمق من المياه أما نتيجة لارتفاع منسوب مياه البحار أو هبوط هذه الجبال بعد تسوية قممها.</a:t>
            </a:r>
            <a:endParaRPr lang="en-US" sz="2400" b="1"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endParaRPr>
          </a:p>
        </p:txBody>
      </p:sp>
      <p:sp>
        <p:nvSpPr>
          <p:cNvPr id="3" name="Date Placeholder 2"/>
          <p:cNvSpPr>
            <a:spLocks noGrp="1"/>
          </p:cNvSpPr>
          <p:nvPr>
            <p:ph type="dt" sz="half" idx="10"/>
          </p:nvPr>
        </p:nvSpPr>
        <p:spPr/>
        <p:txBody>
          <a:bodyPr/>
          <a:lstStyle/>
          <a:p>
            <a:fld id="{898652BD-EEEB-478E-BBAA-ECB4FA83F256}" type="datetime1">
              <a:rPr lang="en-US" smtClean="0"/>
              <a:t>1/2/2021</a:t>
            </a:fld>
            <a:endParaRPr lang="en-US"/>
          </a:p>
        </p:txBody>
      </p:sp>
      <p:sp>
        <p:nvSpPr>
          <p:cNvPr id="4" name="Footer Placeholder 3"/>
          <p:cNvSpPr>
            <a:spLocks noGrp="1"/>
          </p:cNvSpPr>
          <p:nvPr>
            <p:ph type="ftr" sz="quarter" idx="11"/>
          </p:nvPr>
        </p:nvSpPr>
        <p:spPr/>
        <p:txBody>
          <a:bodyPr/>
          <a:lstStyle/>
          <a:p>
            <a:r>
              <a:rPr lang="ar-EG" smtClean="0"/>
              <a:t>أ.د/عزه عبدالله</a:t>
            </a:r>
            <a:endParaRPr lang="en-US"/>
          </a:p>
        </p:txBody>
      </p:sp>
      <p:sp>
        <p:nvSpPr>
          <p:cNvPr id="5" name="Slide Number Placeholder 4"/>
          <p:cNvSpPr>
            <a:spLocks noGrp="1"/>
          </p:cNvSpPr>
          <p:nvPr>
            <p:ph type="sldNum" sz="quarter" idx="12"/>
          </p:nvPr>
        </p:nvSpPr>
        <p:spPr/>
        <p:txBody>
          <a:bodyPr/>
          <a:lstStyle/>
          <a:p>
            <a:fld id="{A90240E1-E3AB-470F-8093-806FCA2DCDF5}" type="slidenum">
              <a:rPr lang="en-US" smtClean="0"/>
              <a:t>15</a:t>
            </a:fld>
            <a:endParaRPr lang="en-US"/>
          </a:p>
        </p:txBody>
      </p:sp>
    </p:spTree>
    <p:extLst>
      <p:ext uri="{BB962C8B-B14F-4D97-AF65-F5344CB8AC3E}">
        <p14:creationId xmlns:p14="http://schemas.microsoft.com/office/powerpoint/2010/main" val="31665947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2494278"/>
            <a:ext cx="6420348" cy="923330"/>
          </a:xfrm>
          <a:prstGeom prst="rect">
            <a:avLst/>
          </a:prstGeom>
          <a:noFill/>
        </p:spPr>
        <p:txBody>
          <a:bodyPr wrap="none" lIns="91440" tIns="45720" rIns="91440" bIns="45720">
            <a:spAutoFit/>
          </a:bodyPr>
          <a:lstStyle/>
          <a:p>
            <a:pPr algn="ctr"/>
            <a:r>
              <a:rPr lang="ar-EG"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نشكركم على حسن الاستماع</a:t>
            </a:r>
            <a:endPar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Date Placeholder 2"/>
          <p:cNvSpPr>
            <a:spLocks noGrp="1"/>
          </p:cNvSpPr>
          <p:nvPr>
            <p:ph type="dt" sz="half" idx="10"/>
          </p:nvPr>
        </p:nvSpPr>
        <p:spPr/>
        <p:txBody>
          <a:bodyPr/>
          <a:lstStyle/>
          <a:p>
            <a:fld id="{CC329A74-F00A-4728-811D-6841B1BCA0BB}" type="datetime1">
              <a:rPr lang="en-US" smtClean="0"/>
              <a:t>1/2/2021</a:t>
            </a:fld>
            <a:endParaRPr lang="en-US"/>
          </a:p>
        </p:txBody>
      </p:sp>
      <p:sp>
        <p:nvSpPr>
          <p:cNvPr id="4" name="Footer Placeholder 3"/>
          <p:cNvSpPr>
            <a:spLocks noGrp="1"/>
          </p:cNvSpPr>
          <p:nvPr>
            <p:ph type="ftr" sz="quarter" idx="11"/>
          </p:nvPr>
        </p:nvSpPr>
        <p:spPr/>
        <p:txBody>
          <a:bodyPr/>
          <a:lstStyle/>
          <a:p>
            <a:r>
              <a:rPr lang="ar-EG" smtClean="0"/>
              <a:t>أ.د/عزه عبدالله</a:t>
            </a:r>
            <a:endParaRPr lang="en-US"/>
          </a:p>
        </p:txBody>
      </p:sp>
      <p:sp>
        <p:nvSpPr>
          <p:cNvPr id="5" name="Slide Number Placeholder 4"/>
          <p:cNvSpPr>
            <a:spLocks noGrp="1"/>
          </p:cNvSpPr>
          <p:nvPr>
            <p:ph type="sldNum" sz="quarter" idx="12"/>
          </p:nvPr>
        </p:nvSpPr>
        <p:spPr/>
        <p:txBody>
          <a:bodyPr/>
          <a:lstStyle/>
          <a:p>
            <a:fld id="{A90240E1-E3AB-470F-8093-806FCA2DCDF5}" type="slidenum">
              <a:rPr lang="en-US" smtClean="0"/>
              <a:t>16</a:t>
            </a:fld>
            <a:endParaRPr lang="en-US"/>
          </a:p>
        </p:txBody>
      </p:sp>
    </p:spTree>
    <p:extLst>
      <p:ext uri="{BB962C8B-B14F-4D97-AF65-F5344CB8AC3E}">
        <p14:creationId xmlns:p14="http://schemas.microsoft.com/office/powerpoint/2010/main" val="965449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764704"/>
            <a:ext cx="8424936" cy="4154984"/>
          </a:xfrm>
          <a:prstGeom prst="rect">
            <a:avLst/>
          </a:prstGeom>
        </p:spPr>
        <p:txBody>
          <a:bodyPr wrap="square">
            <a:spAutoFit/>
          </a:bodyPr>
          <a:lstStyle/>
          <a:p>
            <a:pPr lvl="1" algn="ctr" rtl="1" fontAlgn="base">
              <a:lnSpc>
                <a:spcPct val="150000"/>
              </a:lnSpc>
            </a:pPr>
            <a:r>
              <a:rPr lang="ar-EG" sz="32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تضاريس القاع المحيطي العميق</a:t>
            </a:r>
            <a:endParaRPr lang="en-US" sz="32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endParaRPr>
          </a:p>
          <a:p>
            <a:pPr lvl="1" algn="just" rtl="1" fontAlgn="base">
              <a:lnSpc>
                <a:spcPct val="150000"/>
              </a:lnSpc>
            </a:pPr>
            <a:r>
              <a:rPr lang="ar-EG" sz="24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تتميز قيعان المحيطات العميقة بانتشار بعض الظاهرات التضاريسية </a:t>
            </a:r>
            <a:r>
              <a:rPr lang="ar-EG" sz="24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بها.</a:t>
            </a:r>
          </a:p>
          <a:p>
            <a:pPr lvl="1" algn="just" rtl="1" fontAlgn="base">
              <a:lnSpc>
                <a:spcPct val="150000"/>
              </a:lnSpc>
            </a:pPr>
            <a:r>
              <a:rPr lang="ar-EG" sz="24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 </a:t>
            </a:r>
            <a:r>
              <a:rPr lang="ar-EG" sz="24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النشاط البركاني والاضطرابات والحركات الأرضية هي المسئولة إلي حد كبير عن تكوين التضاريس الكبرى للقيعان والأحواض المحيطية </a:t>
            </a:r>
            <a:r>
              <a:rPr lang="ar-EG" sz="24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a:t>
            </a:r>
          </a:p>
          <a:p>
            <a:pPr lvl="1" algn="just" rtl="1" fontAlgn="base">
              <a:lnSpc>
                <a:spcPct val="150000"/>
              </a:lnSpc>
            </a:pPr>
            <a:r>
              <a:rPr lang="ar-EG" sz="2400"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تتميز </a:t>
            </a:r>
            <a:r>
              <a:rPr lang="ar-EG" sz="2400" b="1" u="sng"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تضاريس القاع المحيطي بحدتها، ويرجع السبب في ذلك </a:t>
            </a:r>
            <a:r>
              <a:rPr lang="ar-EG" sz="2400" b="1" u="sng"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إلي:</a:t>
            </a:r>
          </a:p>
          <a:p>
            <a:pPr lvl="1" algn="just" rtl="1" fontAlgn="base">
              <a:lnSpc>
                <a:spcPct val="150000"/>
              </a:lnSpc>
            </a:pPr>
            <a:r>
              <a:rPr lang="ar-EG" sz="24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 </a:t>
            </a:r>
            <a:r>
              <a:rPr lang="ar-EG" sz="24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انعدام اثر عمليات التجوية والتعرية التي تعدل وتخفف  من حدة التضاريس </a:t>
            </a:r>
            <a:r>
              <a:rPr lang="ar-EG" sz="2400" b="1"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القارية.</a:t>
            </a:r>
            <a:endParaRPr lang="en-US" sz="24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p:txBody>
      </p:sp>
      <p:sp>
        <p:nvSpPr>
          <p:cNvPr id="3" name="Date Placeholder 2"/>
          <p:cNvSpPr>
            <a:spLocks noGrp="1"/>
          </p:cNvSpPr>
          <p:nvPr>
            <p:ph type="dt" sz="half" idx="10"/>
          </p:nvPr>
        </p:nvSpPr>
        <p:spPr/>
        <p:txBody>
          <a:bodyPr/>
          <a:lstStyle/>
          <a:p>
            <a:fld id="{8E9BC0CB-A7E5-4EB4-A026-8F9F35B71AC3}" type="datetime1">
              <a:rPr lang="en-US" smtClean="0"/>
              <a:t>1/2/2021</a:t>
            </a:fld>
            <a:endParaRPr lang="en-US"/>
          </a:p>
        </p:txBody>
      </p:sp>
      <p:sp>
        <p:nvSpPr>
          <p:cNvPr id="4" name="Footer Placeholder 3"/>
          <p:cNvSpPr>
            <a:spLocks noGrp="1"/>
          </p:cNvSpPr>
          <p:nvPr>
            <p:ph type="ftr" sz="quarter" idx="11"/>
          </p:nvPr>
        </p:nvSpPr>
        <p:spPr/>
        <p:txBody>
          <a:bodyPr/>
          <a:lstStyle/>
          <a:p>
            <a:r>
              <a:rPr lang="ar-EG" smtClean="0"/>
              <a:t>أ.د/عزه عبدالله</a:t>
            </a:r>
            <a:endParaRPr lang="en-US"/>
          </a:p>
        </p:txBody>
      </p:sp>
      <p:sp>
        <p:nvSpPr>
          <p:cNvPr id="5" name="Slide Number Placeholder 4"/>
          <p:cNvSpPr>
            <a:spLocks noGrp="1"/>
          </p:cNvSpPr>
          <p:nvPr>
            <p:ph type="sldNum" sz="quarter" idx="12"/>
          </p:nvPr>
        </p:nvSpPr>
        <p:spPr/>
        <p:txBody>
          <a:bodyPr/>
          <a:lstStyle/>
          <a:p>
            <a:fld id="{A90240E1-E3AB-470F-8093-806FCA2DCDF5}" type="slidenum">
              <a:rPr lang="en-US" smtClean="0"/>
              <a:t>2</a:t>
            </a:fld>
            <a:endParaRPr lang="en-US"/>
          </a:p>
        </p:txBody>
      </p:sp>
    </p:spTree>
    <p:extLst>
      <p:ext uri="{BB962C8B-B14F-4D97-AF65-F5344CB8AC3E}">
        <p14:creationId xmlns:p14="http://schemas.microsoft.com/office/powerpoint/2010/main" val="3061853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797511"/>
            <a:ext cx="7920880" cy="2308324"/>
          </a:xfrm>
          <a:prstGeom prst="rect">
            <a:avLst/>
          </a:prstGeom>
        </p:spPr>
        <p:txBody>
          <a:bodyPr wrap="square">
            <a:spAutoFit/>
          </a:bodyPr>
          <a:lstStyle/>
          <a:p>
            <a:pPr lvl="0" algn="just" rtl="1" fontAlgn="base" hangingPunct="0">
              <a:lnSpc>
                <a:spcPct val="150000"/>
              </a:lnSpc>
            </a:pPr>
            <a:r>
              <a:rPr lang="ar-EG" sz="2400" b="1" u="sng" dirty="0" smtClean="0">
                <a:ln w="12700">
                  <a:solidFill>
                    <a:schemeClr val="tx2">
                      <a:satMod val="155000"/>
                    </a:schemeClr>
                  </a:solidFill>
                  <a:prstDash val="solid"/>
                </a:ln>
                <a:effectLst>
                  <a:outerShdw blurRad="41275" dist="20320" dir="1800000" algn="tl" rotWithShape="0">
                    <a:srgbClr val="000000">
                      <a:alpha val="40000"/>
                    </a:srgbClr>
                  </a:outerShdw>
                </a:effectLst>
              </a:rPr>
              <a:t>الأحواض</a:t>
            </a:r>
            <a:r>
              <a:rPr lang="en-US" sz="2400" b="1" u="sng" dirty="0">
                <a:ln w="12700">
                  <a:solidFill>
                    <a:schemeClr val="tx2">
                      <a:satMod val="155000"/>
                    </a:schemeClr>
                  </a:solidFill>
                  <a:prstDash val="solid"/>
                </a:ln>
                <a:effectLst>
                  <a:outerShdw blurRad="41275" dist="20320" dir="1800000" algn="tl" rotWithShape="0">
                    <a:srgbClr val="000000">
                      <a:alpha val="40000"/>
                    </a:srgbClr>
                  </a:outerShdw>
                </a:effectLst>
              </a:rPr>
              <a:t>Basins </a:t>
            </a:r>
          </a:p>
          <a:p>
            <a:pPr algn="just" rtl="1">
              <a:lnSpc>
                <a:spcPct val="150000"/>
              </a:lnSpc>
            </a:pPr>
            <a:r>
              <a:rPr lang="ar-EG"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منخفضات </a:t>
            </a:r>
            <a:r>
              <a:rPr lang="ar-EG"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ضخمة في قاع البحر العميق وتتميز بالشكل المستدير أو شبة مستدير أو بيضاوي وهي ذات انحدارات خفيفة وتتميز قيعان هذه الأحواض بقلة التضرس</a:t>
            </a:r>
            <a:r>
              <a:rPr lang="ar-EG" dirty="0">
                <a:solidFill>
                  <a:srgbClr val="FF0000"/>
                </a:solidFill>
              </a:rPr>
              <a:t>.</a:t>
            </a:r>
            <a:endParaRPr lang="en-US" dirty="0">
              <a:solidFill>
                <a:srgbClr val="FF0000"/>
              </a:solidFill>
            </a:endParaRPr>
          </a:p>
        </p:txBody>
      </p:sp>
      <p:sp>
        <p:nvSpPr>
          <p:cNvPr id="3" name="Rectangle 2"/>
          <p:cNvSpPr/>
          <p:nvPr/>
        </p:nvSpPr>
        <p:spPr>
          <a:xfrm>
            <a:off x="251520" y="3356992"/>
            <a:ext cx="8496944" cy="1754326"/>
          </a:xfrm>
          <a:prstGeom prst="rect">
            <a:avLst/>
          </a:prstGeom>
        </p:spPr>
        <p:txBody>
          <a:bodyPr wrap="square">
            <a:spAutoFit/>
          </a:bodyPr>
          <a:lstStyle/>
          <a:p>
            <a:pPr algn="just" rtl="1">
              <a:lnSpc>
                <a:spcPct val="150000"/>
              </a:lnSpc>
            </a:pPr>
            <a:r>
              <a:rPr lang="ar-EG" sz="2400" b="1" dirty="0" smtClean="0">
                <a:ln w="12700">
                  <a:solidFill>
                    <a:schemeClr val="tx2">
                      <a:satMod val="155000"/>
                    </a:schemeClr>
                  </a:solidFill>
                  <a:prstDash val="solid"/>
                </a:ln>
                <a:effectLst>
                  <a:outerShdw blurRad="41275" dist="20320" dir="1800000" algn="tl" rotWithShape="0">
                    <a:srgbClr val="000000">
                      <a:alpha val="40000"/>
                    </a:srgbClr>
                  </a:outerShdw>
                </a:effectLst>
              </a:rPr>
              <a:t>يضم </a:t>
            </a:r>
            <a:r>
              <a:rPr lang="ar-EG" sz="2400" b="1" dirty="0">
                <a:ln w="12700">
                  <a:solidFill>
                    <a:schemeClr val="tx2">
                      <a:satMod val="155000"/>
                    </a:schemeClr>
                  </a:solidFill>
                  <a:prstDash val="solid"/>
                </a:ln>
                <a:effectLst>
                  <a:outerShdw blurRad="41275" dist="20320" dir="1800000" algn="tl" rotWithShape="0">
                    <a:srgbClr val="000000">
                      <a:alpha val="40000"/>
                    </a:srgbClr>
                  </a:outerShdw>
                </a:effectLst>
              </a:rPr>
              <a:t>قاع المحيط الأطلسي حوضين عظيمين تفصل فيما بينهما الحافة الأطلسية الوسطي </a:t>
            </a:r>
            <a:r>
              <a:rPr lang="en-US" sz="2400" b="1" dirty="0">
                <a:ln w="12700">
                  <a:solidFill>
                    <a:schemeClr val="tx2">
                      <a:satMod val="155000"/>
                    </a:schemeClr>
                  </a:solidFill>
                  <a:prstDash val="solid"/>
                </a:ln>
                <a:effectLst>
                  <a:outerShdw blurRad="41275" dist="20320" dir="1800000" algn="tl" rotWithShape="0">
                    <a:srgbClr val="000000">
                      <a:alpha val="40000"/>
                    </a:srgbClr>
                  </a:outerShdw>
                </a:effectLst>
              </a:rPr>
              <a:t>Mid Atlantic Ridge</a:t>
            </a:r>
            <a:r>
              <a:rPr lang="ar-EG" sz="2400" b="1" dirty="0">
                <a:ln w="12700">
                  <a:solidFill>
                    <a:schemeClr val="tx2">
                      <a:satMod val="155000"/>
                    </a:schemeClr>
                  </a:solidFill>
                  <a:prstDash val="solid"/>
                </a:ln>
                <a:effectLst>
                  <a:outerShdw blurRad="41275" dist="20320" dir="1800000" algn="tl" rotWithShape="0">
                    <a:srgbClr val="000000">
                      <a:alpha val="40000"/>
                    </a:srgbClr>
                  </a:outerShdw>
                </a:effectLst>
              </a:rPr>
              <a:t> أحدهما شرقي بين الحافة وكل من سواحل أوربا وأفريقيا والثاني غربي بين الحافة وكل من سواحل الأمريكيتين</a:t>
            </a:r>
            <a:endParaRPr lang="en-US" sz="2400" b="1"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sp>
        <p:nvSpPr>
          <p:cNvPr id="4" name="Rectangle 3"/>
          <p:cNvSpPr/>
          <p:nvPr/>
        </p:nvSpPr>
        <p:spPr>
          <a:xfrm>
            <a:off x="3641296" y="188640"/>
            <a:ext cx="3169457" cy="584775"/>
          </a:xfrm>
          <a:prstGeom prst="rect">
            <a:avLst/>
          </a:prstGeom>
        </p:spPr>
        <p:txBody>
          <a:bodyPr wrap="none">
            <a:spAutoFit/>
          </a:bodyPr>
          <a:lstStyle/>
          <a:p>
            <a:pPr rtl="1" fontAlgn="base" hangingPunct="0"/>
            <a:r>
              <a:rPr lang="ar-EG" sz="32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أولا التضاريس السالبة</a:t>
            </a:r>
            <a:endParaRPr lang="en-US" sz="32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5" name="Date Placeholder 4"/>
          <p:cNvSpPr>
            <a:spLocks noGrp="1"/>
          </p:cNvSpPr>
          <p:nvPr>
            <p:ph type="dt" sz="half" idx="10"/>
          </p:nvPr>
        </p:nvSpPr>
        <p:spPr/>
        <p:txBody>
          <a:bodyPr/>
          <a:lstStyle/>
          <a:p>
            <a:fld id="{70E5D389-65D8-4FC3-9690-6E95050781EF}" type="datetime1">
              <a:rPr lang="en-US" smtClean="0"/>
              <a:t>1/2/2021</a:t>
            </a:fld>
            <a:endParaRPr lang="en-US"/>
          </a:p>
        </p:txBody>
      </p:sp>
      <p:sp>
        <p:nvSpPr>
          <p:cNvPr id="6" name="Footer Placeholder 5"/>
          <p:cNvSpPr>
            <a:spLocks noGrp="1"/>
          </p:cNvSpPr>
          <p:nvPr>
            <p:ph type="ftr" sz="quarter" idx="11"/>
          </p:nvPr>
        </p:nvSpPr>
        <p:spPr/>
        <p:txBody>
          <a:bodyPr/>
          <a:lstStyle/>
          <a:p>
            <a:r>
              <a:rPr lang="ar-EG" smtClean="0"/>
              <a:t>أ.د/عزه عبدالله</a:t>
            </a:r>
            <a:endParaRPr lang="en-US"/>
          </a:p>
        </p:txBody>
      </p:sp>
      <p:sp>
        <p:nvSpPr>
          <p:cNvPr id="7" name="Slide Number Placeholder 6"/>
          <p:cNvSpPr>
            <a:spLocks noGrp="1"/>
          </p:cNvSpPr>
          <p:nvPr>
            <p:ph type="sldNum" sz="quarter" idx="12"/>
          </p:nvPr>
        </p:nvSpPr>
        <p:spPr/>
        <p:txBody>
          <a:bodyPr/>
          <a:lstStyle/>
          <a:p>
            <a:fld id="{A90240E1-E3AB-470F-8093-806FCA2DCDF5}" type="slidenum">
              <a:rPr lang="en-US" smtClean="0"/>
              <a:t>3</a:t>
            </a:fld>
            <a:endParaRPr lang="en-US"/>
          </a:p>
        </p:txBody>
      </p:sp>
    </p:spTree>
    <p:extLst>
      <p:ext uri="{BB962C8B-B14F-4D97-AF65-F5344CB8AC3E}">
        <p14:creationId xmlns:p14="http://schemas.microsoft.com/office/powerpoint/2010/main" val="4183369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2021" y="1268760"/>
            <a:ext cx="7920879" cy="3046988"/>
          </a:xfrm>
          <a:prstGeom prst="rect">
            <a:avLst/>
          </a:prstGeom>
        </p:spPr>
        <p:txBody>
          <a:bodyPr wrap="square">
            <a:spAutoFit/>
          </a:bodyPr>
          <a:lstStyle/>
          <a:p>
            <a:pPr marL="342900" indent="-342900" algn="just" rtl="1">
              <a:buFont typeface="Wingdings" pitchFamily="2" charset="2"/>
              <a:buChar char="§"/>
            </a:pPr>
            <a:r>
              <a:rPr lang="ar-EG"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يضم </a:t>
            </a:r>
            <a:r>
              <a:rPr lang="ar-EG"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قاع المحيط الهادي عدد كثير من الأحواض تفصل فيما بينهما حافات مرتفعة نوعاً</a:t>
            </a:r>
            <a:r>
              <a:rPr lang="ar-EG"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a:t>
            </a:r>
            <a:endParaRPr lang="en-US"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endParaRPr>
          </a:p>
          <a:p>
            <a:pPr marL="342900" indent="-342900" algn="just" rtl="1">
              <a:buFont typeface="Wingdings" pitchFamily="2" charset="2"/>
              <a:buChar char="§"/>
            </a:pPr>
            <a:r>
              <a:rPr lang="ar-EG" sz="2400" b="1" dirty="0" smtClean="0">
                <a:ln w="12700">
                  <a:solidFill>
                    <a:schemeClr val="tx2">
                      <a:satMod val="155000"/>
                    </a:schemeClr>
                  </a:solidFill>
                  <a:prstDash val="solid"/>
                </a:ln>
                <a:effectLst>
                  <a:outerShdw blurRad="41275" dist="20320" dir="1800000" algn="tl" rotWithShape="0">
                    <a:srgbClr val="000000">
                      <a:alpha val="40000"/>
                    </a:srgbClr>
                  </a:outerShdw>
                </a:effectLst>
              </a:rPr>
              <a:t> </a:t>
            </a:r>
            <a:r>
              <a:rPr lang="ar-EG" sz="2400" b="1" dirty="0">
                <a:ln w="12700">
                  <a:solidFill>
                    <a:schemeClr val="tx2">
                      <a:satMod val="155000"/>
                    </a:schemeClr>
                  </a:solidFill>
                  <a:prstDash val="solid"/>
                </a:ln>
                <a:effectLst>
                  <a:outerShdw blurRad="41275" dist="20320" dir="1800000" algn="tl" rotWithShape="0">
                    <a:srgbClr val="000000">
                      <a:alpha val="40000"/>
                    </a:srgbClr>
                  </a:outerShdw>
                </a:effectLst>
              </a:rPr>
              <a:t>حوض الوشيان شمال غرب ألاسكا</a:t>
            </a:r>
            <a:r>
              <a:rPr lang="ar-EG" sz="2400" b="1" dirty="0" smtClean="0">
                <a:ln w="12700">
                  <a:solidFill>
                    <a:schemeClr val="tx2">
                      <a:satMod val="155000"/>
                    </a:schemeClr>
                  </a:solidFill>
                  <a:prstDash val="solid"/>
                </a:ln>
                <a:effectLst>
                  <a:outerShdw blurRad="41275" dist="20320" dir="1800000" algn="tl" rotWithShape="0">
                    <a:srgbClr val="000000">
                      <a:alpha val="40000"/>
                    </a:srgbClr>
                  </a:outerShdw>
                </a:effectLst>
              </a:rPr>
              <a:t>.</a:t>
            </a:r>
            <a:endParaRPr lang="en-US" sz="2400" b="1" dirty="0" smtClean="0">
              <a:ln w="12700">
                <a:solidFill>
                  <a:schemeClr val="tx2">
                    <a:satMod val="155000"/>
                  </a:schemeClr>
                </a:solidFill>
                <a:prstDash val="solid"/>
              </a:ln>
              <a:effectLst>
                <a:outerShdw blurRad="41275" dist="20320" dir="1800000" algn="tl" rotWithShape="0">
                  <a:srgbClr val="000000">
                    <a:alpha val="40000"/>
                  </a:srgbClr>
                </a:outerShdw>
              </a:effectLst>
            </a:endParaRPr>
          </a:p>
          <a:p>
            <a:pPr marL="342900" indent="-342900" algn="just" rtl="1">
              <a:buFont typeface="Wingdings" pitchFamily="2" charset="2"/>
              <a:buChar char="§"/>
            </a:pPr>
            <a:r>
              <a:rPr lang="ar-EG"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 </a:t>
            </a:r>
            <a:r>
              <a:rPr lang="ar-EG"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حوض ضخم أمام سواحل بيرو وشيلي </a:t>
            </a:r>
            <a:endParaRPr lang="en-US"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endParaRPr>
          </a:p>
          <a:p>
            <a:pPr marL="342900" indent="-342900" algn="just" rtl="1">
              <a:buFont typeface="Wingdings" pitchFamily="2" charset="2"/>
              <a:buChar char="§"/>
            </a:pPr>
            <a:r>
              <a:rPr lang="ar-EG" sz="2400" b="1" dirty="0" smtClean="0">
                <a:ln w="12700">
                  <a:solidFill>
                    <a:schemeClr val="tx2">
                      <a:satMod val="155000"/>
                    </a:schemeClr>
                  </a:solidFill>
                  <a:prstDash val="solid"/>
                </a:ln>
                <a:effectLst>
                  <a:outerShdw blurRad="41275" dist="20320" dir="1800000" algn="tl" rotWithShape="0">
                    <a:srgbClr val="000000">
                      <a:alpha val="40000"/>
                    </a:srgbClr>
                  </a:outerShdw>
                </a:effectLst>
              </a:rPr>
              <a:t>حوض يمتد </a:t>
            </a:r>
            <a:r>
              <a:rPr lang="ar-EG" sz="2400" b="1" dirty="0">
                <a:ln w="12700">
                  <a:solidFill>
                    <a:schemeClr val="tx2">
                      <a:satMod val="155000"/>
                    </a:schemeClr>
                  </a:solidFill>
                  <a:prstDash val="solid"/>
                </a:ln>
                <a:effectLst>
                  <a:outerShdw blurRad="41275" dist="20320" dir="1800000" algn="tl" rotWithShape="0">
                    <a:srgbClr val="000000">
                      <a:alpha val="40000"/>
                    </a:srgbClr>
                  </a:outerShdw>
                </a:effectLst>
              </a:rPr>
              <a:t>إلي الجنوب من السواحل </a:t>
            </a:r>
            <a:r>
              <a:rPr lang="ar-EG" sz="2400" b="1" dirty="0" smtClean="0">
                <a:ln w="12700">
                  <a:solidFill>
                    <a:schemeClr val="tx2">
                      <a:satMod val="155000"/>
                    </a:schemeClr>
                  </a:solidFill>
                  <a:prstDash val="solid"/>
                </a:ln>
                <a:effectLst>
                  <a:outerShdw blurRad="41275" dist="20320" dir="1800000" algn="tl" rotWithShape="0">
                    <a:srgbClr val="000000">
                      <a:alpha val="40000"/>
                    </a:srgbClr>
                  </a:outerShdw>
                </a:effectLst>
              </a:rPr>
              <a:t>الشيلية</a:t>
            </a:r>
            <a:endParaRPr lang="en-US" sz="2400" b="1" dirty="0" smtClean="0">
              <a:ln w="12700">
                <a:solidFill>
                  <a:schemeClr val="tx2">
                    <a:satMod val="155000"/>
                  </a:schemeClr>
                </a:solidFill>
                <a:prstDash val="solid"/>
              </a:ln>
              <a:effectLst>
                <a:outerShdw blurRad="41275" dist="20320" dir="1800000" algn="tl" rotWithShape="0">
                  <a:srgbClr val="000000">
                    <a:alpha val="40000"/>
                  </a:srgbClr>
                </a:outerShdw>
              </a:effectLst>
            </a:endParaRPr>
          </a:p>
          <a:p>
            <a:pPr marL="342900" indent="-342900" algn="just" rtl="1">
              <a:buFont typeface="Wingdings" pitchFamily="2" charset="2"/>
              <a:buChar char="§"/>
            </a:pPr>
            <a:r>
              <a:rPr lang="ar-EG" sz="2400" b="1" dirty="0" smtClean="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rPr>
              <a:t> </a:t>
            </a:r>
            <a:r>
              <a:rPr lang="ar-EG" sz="2400" b="1" dirty="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rPr>
              <a:t>تنتشر في غرب المحيط الهادي حوض الفلبين، وحوض شرق استراليا</a:t>
            </a:r>
            <a:r>
              <a:rPr lang="ar-EG" sz="2400" b="1" dirty="0" smtClean="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rPr>
              <a:t>.</a:t>
            </a:r>
            <a:endParaRPr lang="en-US" sz="2400" b="1" dirty="0" smtClean="0">
              <a:ln w="12700">
                <a:solidFill>
                  <a:schemeClr val="tx2">
                    <a:satMod val="155000"/>
                  </a:schemeClr>
                </a:solidFill>
                <a:prstDash val="solid"/>
              </a:ln>
              <a:solidFill>
                <a:srgbClr val="00FF00"/>
              </a:solidFill>
              <a:effectLst>
                <a:outerShdw blurRad="41275" dist="20320" dir="1800000" algn="tl" rotWithShape="0">
                  <a:srgbClr val="000000">
                    <a:alpha val="40000"/>
                  </a:srgbClr>
                </a:outerShdw>
              </a:effectLst>
            </a:endParaRPr>
          </a:p>
          <a:p>
            <a:pPr marL="342900" indent="-342900" algn="just" rtl="1">
              <a:buFont typeface="Wingdings" pitchFamily="2" charset="2"/>
              <a:buChar char="§"/>
            </a:pPr>
            <a:r>
              <a:rPr lang="ar-EG" sz="2400" b="1" dirty="0" smtClean="0">
                <a:ln w="12700">
                  <a:solidFill>
                    <a:schemeClr val="tx2">
                      <a:satMod val="155000"/>
                    </a:schemeClr>
                  </a:solidFill>
                  <a:prstDash val="solid"/>
                </a:ln>
                <a:effectLst>
                  <a:outerShdw blurRad="41275" dist="20320" dir="1800000" algn="tl" rotWithShape="0">
                    <a:srgbClr val="000000">
                      <a:alpha val="40000"/>
                    </a:srgbClr>
                  </a:outerShdw>
                </a:effectLst>
              </a:rPr>
              <a:t>حوض </a:t>
            </a:r>
            <a:r>
              <a:rPr lang="ar-EG" sz="2400" b="1" dirty="0">
                <a:ln w="12700">
                  <a:solidFill>
                    <a:schemeClr val="tx2">
                      <a:satMod val="155000"/>
                    </a:schemeClr>
                  </a:solidFill>
                  <a:prstDash val="solid"/>
                </a:ln>
                <a:effectLst>
                  <a:outerShdw blurRad="41275" dist="20320" dir="1800000" algn="tl" rotWithShape="0">
                    <a:srgbClr val="000000">
                      <a:alpha val="40000"/>
                    </a:srgbClr>
                  </a:outerShdw>
                </a:effectLst>
              </a:rPr>
              <a:t>جنوب استراليا </a:t>
            </a:r>
            <a:endParaRPr lang="ar-EG" sz="2400" b="1" dirty="0" smtClean="0">
              <a:ln w="12700">
                <a:solidFill>
                  <a:schemeClr val="tx2">
                    <a:satMod val="155000"/>
                  </a:schemeClr>
                </a:solidFill>
                <a:prstDash val="solid"/>
              </a:ln>
              <a:effectLst>
                <a:outerShdw blurRad="41275" dist="20320" dir="1800000" algn="tl" rotWithShape="0">
                  <a:srgbClr val="000000">
                    <a:alpha val="40000"/>
                  </a:srgbClr>
                </a:outerShdw>
              </a:effectLst>
            </a:endParaRPr>
          </a:p>
          <a:p>
            <a:pPr marL="342900" indent="-342900" algn="just" rtl="1">
              <a:buFont typeface="Wingdings" pitchFamily="2" charset="2"/>
              <a:buChar char="§"/>
            </a:pPr>
            <a:r>
              <a:rPr lang="ar-EG"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توجد </a:t>
            </a:r>
            <a:r>
              <a:rPr lang="ar-EG"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بعض الأحواض الداخلية مثل حوض فيجي</a:t>
            </a:r>
            <a:r>
              <a:rPr lang="ar-EG" dirty="0">
                <a:solidFill>
                  <a:srgbClr val="FF0066"/>
                </a:solidFill>
              </a:rPr>
              <a:t>.</a:t>
            </a:r>
            <a:endParaRPr lang="en-US" dirty="0">
              <a:solidFill>
                <a:srgbClr val="FF0066"/>
              </a:solidFill>
            </a:endParaRPr>
          </a:p>
        </p:txBody>
      </p:sp>
      <p:sp>
        <p:nvSpPr>
          <p:cNvPr id="7" name="Rectangle 6"/>
          <p:cNvSpPr/>
          <p:nvPr/>
        </p:nvSpPr>
        <p:spPr>
          <a:xfrm>
            <a:off x="251520" y="4641319"/>
            <a:ext cx="8208911" cy="12003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342900" indent="-342900" algn="just" rtl="1">
              <a:buFont typeface="Wingdings" pitchFamily="2" charset="2"/>
              <a:buChar char="§"/>
            </a:pPr>
            <a:r>
              <a:rPr lang="ar-EG"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كذلك يشمل المحيط الهندي حوضين كبيرين شرقي وغربي تفصل فيما بينهما حافة غائضة تمتد من جنوب شبة القارة الهندية حتى تلتقي بحافة المحيط الأطلسي التي تنحرف شرقاً وحتى دائرة العرض 55 جنوبا.</a:t>
            </a:r>
            <a:endParaRPr lang="en-US" sz="2400" b="1" dirty="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endParaRPr>
          </a:p>
        </p:txBody>
      </p:sp>
      <p:sp>
        <p:nvSpPr>
          <p:cNvPr id="3" name="Date Placeholder 2"/>
          <p:cNvSpPr>
            <a:spLocks noGrp="1"/>
          </p:cNvSpPr>
          <p:nvPr>
            <p:ph type="dt" sz="half" idx="10"/>
          </p:nvPr>
        </p:nvSpPr>
        <p:spPr/>
        <p:txBody>
          <a:bodyPr/>
          <a:lstStyle/>
          <a:p>
            <a:fld id="{1D1B8E73-6BBE-4BE2-9C0C-1A1B0B2DFEB0}" type="datetime1">
              <a:rPr lang="en-US" smtClean="0"/>
              <a:t>1/2/2021</a:t>
            </a:fld>
            <a:endParaRPr lang="en-US"/>
          </a:p>
        </p:txBody>
      </p:sp>
      <p:sp>
        <p:nvSpPr>
          <p:cNvPr id="4" name="Footer Placeholder 3"/>
          <p:cNvSpPr>
            <a:spLocks noGrp="1"/>
          </p:cNvSpPr>
          <p:nvPr>
            <p:ph type="ftr" sz="quarter" idx="11"/>
          </p:nvPr>
        </p:nvSpPr>
        <p:spPr/>
        <p:txBody>
          <a:bodyPr/>
          <a:lstStyle/>
          <a:p>
            <a:r>
              <a:rPr lang="ar-EG" smtClean="0"/>
              <a:t>أ.د/عزه عبدالله</a:t>
            </a:r>
            <a:endParaRPr lang="en-US"/>
          </a:p>
        </p:txBody>
      </p:sp>
      <p:sp>
        <p:nvSpPr>
          <p:cNvPr id="5" name="Slide Number Placeholder 4"/>
          <p:cNvSpPr>
            <a:spLocks noGrp="1"/>
          </p:cNvSpPr>
          <p:nvPr>
            <p:ph type="sldNum" sz="quarter" idx="12"/>
          </p:nvPr>
        </p:nvSpPr>
        <p:spPr/>
        <p:txBody>
          <a:bodyPr/>
          <a:lstStyle/>
          <a:p>
            <a:fld id="{A90240E1-E3AB-470F-8093-806FCA2DCDF5}" type="slidenum">
              <a:rPr lang="en-US" smtClean="0"/>
              <a:t>4</a:t>
            </a:fld>
            <a:endParaRPr lang="en-US"/>
          </a:p>
        </p:txBody>
      </p:sp>
      <p:sp>
        <p:nvSpPr>
          <p:cNvPr id="6" name="Rectangle 5"/>
          <p:cNvSpPr/>
          <p:nvPr/>
        </p:nvSpPr>
        <p:spPr>
          <a:xfrm>
            <a:off x="3131840" y="404663"/>
            <a:ext cx="3062057" cy="646331"/>
          </a:xfrm>
          <a:prstGeom prst="rect">
            <a:avLst/>
          </a:prstGeom>
        </p:spPr>
        <p:txBody>
          <a:bodyPr wrap="none">
            <a:spAutoFit/>
          </a:bodyPr>
          <a:lstStyle/>
          <a:p>
            <a:r>
              <a:rPr lang="ar-EG" sz="36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قاع المحيط الهادي </a:t>
            </a:r>
            <a:endParaRPr lang="en-US" sz="3600" dirty="0"/>
          </a:p>
        </p:txBody>
      </p:sp>
    </p:spTree>
    <p:extLst>
      <p:ext uri="{BB962C8B-B14F-4D97-AF65-F5344CB8AC3E}">
        <p14:creationId xmlns:p14="http://schemas.microsoft.com/office/powerpoint/2010/main" val="1517210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ChangeArrowheads="1"/>
          </p:cNvSpPr>
          <p:nvPr/>
        </p:nvSpPr>
        <p:spPr bwMode="auto">
          <a:xfrm>
            <a:off x="3275856" y="3612"/>
            <a:ext cx="2686954"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lvl="1" indent="457200" algn="just" rtl="1" fontAlgn="base">
              <a:spcBef>
                <a:spcPct val="0"/>
              </a:spcBef>
              <a:spcAft>
                <a:spcPct val="0"/>
              </a:spcAft>
              <a:buFontTx/>
              <a:buChar char="•"/>
            </a:pPr>
            <a:r>
              <a:rPr lang="ar-EG"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الخنادق </a:t>
            </a:r>
            <a:r>
              <a:rPr lang="en-US"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Trenches</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p:nvPr/>
        </p:nvSpPr>
        <p:spPr>
          <a:xfrm>
            <a:off x="269211" y="873617"/>
            <a:ext cx="7884368" cy="1569660"/>
          </a:xfrm>
          <a:prstGeom prst="rect">
            <a:avLst/>
          </a:prstGeom>
        </p:spPr>
        <p:txBody>
          <a:bodyPr wrap="square">
            <a:spAutoFit/>
          </a:bodyPr>
          <a:lstStyle/>
          <a:p>
            <a:pPr algn="just" rtl="1"/>
            <a:r>
              <a:rPr lang="ar-EG" sz="2400" b="1" dirty="0" smtClean="0">
                <a:ln w="12700">
                  <a:solidFill>
                    <a:schemeClr val="tx2">
                      <a:satMod val="155000"/>
                    </a:schemeClr>
                  </a:solidFill>
                  <a:prstDash val="solid"/>
                </a:ln>
                <a:effectLst>
                  <a:outerShdw blurRad="41275" dist="20320" dir="1800000" algn="tl" rotWithShape="0">
                    <a:srgbClr val="000000">
                      <a:alpha val="40000"/>
                    </a:srgbClr>
                  </a:outerShdw>
                </a:effectLst>
              </a:rPr>
              <a:t>هي </a:t>
            </a:r>
            <a:r>
              <a:rPr lang="ar-EG" sz="2400" b="1" dirty="0">
                <a:ln w="12700">
                  <a:solidFill>
                    <a:schemeClr val="tx2">
                      <a:satMod val="155000"/>
                    </a:schemeClr>
                  </a:solidFill>
                  <a:prstDash val="solid"/>
                </a:ln>
                <a:effectLst>
                  <a:outerShdw blurRad="41275" dist="20320" dir="1800000" algn="tl" rotWithShape="0">
                    <a:srgbClr val="000000">
                      <a:alpha val="40000"/>
                    </a:srgbClr>
                  </a:outerShdw>
                </a:effectLst>
              </a:rPr>
              <a:t>منخفضات طويلة وضيقة، ذات جوانب شديدة </a:t>
            </a:r>
            <a:r>
              <a:rPr lang="ar-EG" sz="2400" b="1" dirty="0" smtClean="0">
                <a:ln w="12700">
                  <a:solidFill>
                    <a:schemeClr val="tx2">
                      <a:satMod val="155000"/>
                    </a:schemeClr>
                  </a:solidFill>
                  <a:prstDash val="solid"/>
                </a:ln>
                <a:effectLst>
                  <a:outerShdw blurRad="41275" dist="20320" dir="1800000" algn="tl" rotWithShape="0">
                    <a:srgbClr val="000000">
                      <a:alpha val="40000"/>
                    </a:srgbClr>
                  </a:outerShdw>
                </a:effectLst>
              </a:rPr>
              <a:t>الانحدار</a:t>
            </a:r>
          </a:p>
          <a:p>
            <a:pPr algn="just" rtl="1"/>
            <a:r>
              <a:rPr lang="ar-EG"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يحتوى </a:t>
            </a:r>
            <a:r>
              <a:rPr lang="ar-EG"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المحيط الأطلسي علي أربعة خنادق صغيرة اثنان حول جزر الهند الغربية وثالث يقع شرق حافة أطلس الوسطي قرب دائرة خط الاستواء والرابع قرب القارة القطبية الجنوبية</a:t>
            </a:r>
            <a:endParaRPr lang="en-US"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endParaRPr>
          </a:p>
        </p:txBody>
      </p:sp>
      <p:sp>
        <p:nvSpPr>
          <p:cNvPr id="8" name="Rectangle 7"/>
          <p:cNvSpPr/>
          <p:nvPr/>
        </p:nvSpPr>
        <p:spPr>
          <a:xfrm>
            <a:off x="269211" y="2636912"/>
            <a:ext cx="8207783" cy="1569660"/>
          </a:xfrm>
          <a:prstGeom prst="rect">
            <a:avLst/>
          </a:prstGeom>
        </p:spPr>
        <p:txBody>
          <a:bodyPr wrap="square">
            <a:spAutoFit/>
          </a:bodyPr>
          <a:lstStyle/>
          <a:p>
            <a:pPr algn="just" rtl="1"/>
            <a:r>
              <a:rPr lang="ar-EG" sz="2400" b="1" dirty="0">
                <a:ln w="12700">
                  <a:solidFill>
                    <a:schemeClr val="tx2">
                      <a:satMod val="155000"/>
                    </a:schemeClr>
                  </a:solidFill>
                  <a:prstDash val="solid"/>
                </a:ln>
                <a:effectLst>
                  <a:outerShdw blurRad="41275" dist="20320" dir="1800000" algn="tl" rotWithShape="0">
                    <a:srgbClr val="000000">
                      <a:alpha val="40000"/>
                    </a:srgbClr>
                  </a:outerShdw>
                </a:effectLst>
              </a:rPr>
              <a:t>وينتشر بالمحيط الهادي عدد كبير من الأخاديد أو الخنادق البحرية وتمتاز بعظم امتدادها وشدة عقمها. ومن أشهرها أخدود أتكاما والوشيان وكوريل واليابان ومارياناس والفلبين وخندق أمريكا الوسطي ويمتد من الطرف الجنوبي لخليج كاليفورنيا حتى جمهورية بنما</a:t>
            </a:r>
            <a:endParaRPr lang="en-US" sz="2400" b="1"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sp>
        <p:nvSpPr>
          <p:cNvPr id="9" name="Rectangle 8"/>
          <p:cNvSpPr/>
          <p:nvPr/>
        </p:nvSpPr>
        <p:spPr>
          <a:xfrm>
            <a:off x="269211" y="4365104"/>
            <a:ext cx="8219259" cy="830997"/>
          </a:xfrm>
          <a:prstGeom prst="rect">
            <a:avLst/>
          </a:prstGeom>
        </p:spPr>
        <p:txBody>
          <a:bodyPr wrap="square">
            <a:spAutoFit/>
          </a:bodyPr>
          <a:lstStyle/>
          <a:p>
            <a:pPr algn="just" rtl="1"/>
            <a:r>
              <a:rPr lang="ar-EG"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في </a:t>
            </a:r>
            <a:r>
              <a:rPr lang="ar-EG"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المحيط الهندي يوجد خندق سوندا </a:t>
            </a:r>
            <a:r>
              <a:rPr lang="en-US"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Trench </a:t>
            </a:r>
            <a:r>
              <a:rPr lang="en-US" sz="2400" b="1" dirty="0" err="1">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Sunda</a:t>
            </a:r>
            <a:r>
              <a:rPr lang="ar-EG"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 وهو أخدود ضيق يقع إلي الجنوب من جزر أندونيسيا وموازياً </a:t>
            </a:r>
            <a:r>
              <a:rPr lang="ar-EG"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لها.</a:t>
            </a:r>
            <a:endParaRPr lang="en-US"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endParaRPr>
          </a:p>
        </p:txBody>
      </p:sp>
      <p:sp>
        <p:nvSpPr>
          <p:cNvPr id="3" name="Date Placeholder 2"/>
          <p:cNvSpPr>
            <a:spLocks noGrp="1"/>
          </p:cNvSpPr>
          <p:nvPr>
            <p:ph type="dt" sz="half" idx="10"/>
          </p:nvPr>
        </p:nvSpPr>
        <p:spPr/>
        <p:txBody>
          <a:bodyPr/>
          <a:lstStyle/>
          <a:p>
            <a:fld id="{923E2664-FF08-4F53-A59C-754967EDA79E}" type="datetime1">
              <a:rPr lang="en-US" smtClean="0"/>
              <a:t>1/2/2021</a:t>
            </a:fld>
            <a:endParaRPr lang="en-US"/>
          </a:p>
        </p:txBody>
      </p:sp>
      <p:sp>
        <p:nvSpPr>
          <p:cNvPr id="4" name="Footer Placeholder 3"/>
          <p:cNvSpPr>
            <a:spLocks noGrp="1"/>
          </p:cNvSpPr>
          <p:nvPr>
            <p:ph type="ftr" sz="quarter" idx="11"/>
          </p:nvPr>
        </p:nvSpPr>
        <p:spPr/>
        <p:txBody>
          <a:bodyPr/>
          <a:lstStyle/>
          <a:p>
            <a:r>
              <a:rPr lang="ar-EG" smtClean="0"/>
              <a:t>أ.د/عزه عبدالله</a:t>
            </a:r>
            <a:endParaRPr lang="en-US"/>
          </a:p>
        </p:txBody>
      </p:sp>
      <p:sp>
        <p:nvSpPr>
          <p:cNvPr id="5" name="Slide Number Placeholder 4"/>
          <p:cNvSpPr>
            <a:spLocks noGrp="1"/>
          </p:cNvSpPr>
          <p:nvPr>
            <p:ph type="sldNum" sz="quarter" idx="12"/>
          </p:nvPr>
        </p:nvSpPr>
        <p:spPr/>
        <p:txBody>
          <a:bodyPr/>
          <a:lstStyle/>
          <a:p>
            <a:fld id="{A90240E1-E3AB-470F-8093-806FCA2DCDF5}" type="slidenum">
              <a:rPr lang="en-US" smtClean="0"/>
              <a:t>5</a:t>
            </a:fld>
            <a:endParaRPr lang="en-US"/>
          </a:p>
        </p:txBody>
      </p:sp>
    </p:spTree>
    <p:extLst>
      <p:ext uri="{BB962C8B-B14F-4D97-AF65-F5344CB8AC3E}">
        <p14:creationId xmlns:p14="http://schemas.microsoft.com/office/powerpoint/2010/main" val="2074319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511061"/>
            <a:ext cx="8280920" cy="4154984"/>
          </a:xfrm>
          <a:prstGeom prst="rect">
            <a:avLst/>
          </a:prstGeom>
        </p:spPr>
        <p:txBody>
          <a:bodyPr wrap="square">
            <a:spAutoFit/>
          </a:bodyPr>
          <a:lstStyle/>
          <a:p>
            <a:pPr lvl="0" algn="ctr" rtl="1" fontAlgn="base" hangingPunct="0">
              <a:lnSpc>
                <a:spcPct val="150000"/>
              </a:lnSpc>
            </a:pPr>
            <a:r>
              <a:rPr lang="ar-EG" sz="3200" b="1" dirty="0">
                <a:ln w="12700">
                  <a:solidFill>
                    <a:schemeClr val="tx2">
                      <a:satMod val="155000"/>
                    </a:schemeClr>
                  </a:solidFill>
                  <a:prstDash val="solid"/>
                </a:ln>
                <a:solidFill>
                  <a:schemeClr val="tx1">
                    <a:lumMod val="95000"/>
                    <a:lumOff val="5000"/>
                  </a:schemeClr>
                </a:solidFill>
                <a:effectLst>
                  <a:outerShdw blurRad="41275" dist="20320" dir="1800000" algn="tl" rotWithShape="0">
                    <a:srgbClr val="000000">
                      <a:alpha val="40000"/>
                    </a:srgbClr>
                  </a:outerShdw>
                </a:effectLst>
              </a:rPr>
              <a:t>الأحواض المستطيلة والأغوار </a:t>
            </a:r>
            <a:r>
              <a:rPr lang="en-US" sz="3200" b="1" dirty="0">
                <a:ln w="12700">
                  <a:solidFill>
                    <a:schemeClr val="tx2">
                      <a:satMod val="155000"/>
                    </a:schemeClr>
                  </a:solidFill>
                  <a:prstDash val="solid"/>
                </a:ln>
                <a:solidFill>
                  <a:schemeClr val="tx1">
                    <a:lumMod val="95000"/>
                    <a:lumOff val="5000"/>
                  </a:schemeClr>
                </a:solidFill>
                <a:effectLst>
                  <a:outerShdw blurRad="41275" dist="20320" dir="1800000" algn="tl" rotWithShape="0">
                    <a:srgbClr val="000000">
                      <a:alpha val="40000"/>
                    </a:srgbClr>
                  </a:outerShdw>
                </a:effectLst>
              </a:rPr>
              <a:t>Troughs and deeps</a:t>
            </a:r>
          </a:p>
          <a:p>
            <a:pPr algn="just" rtl="1">
              <a:lnSpc>
                <a:spcPct val="150000"/>
              </a:lnSpc>
            </a:pPr>
            <a:r>
              <a:rPr lang="ar-EG" dirty="0"/>
              <a:t> </a:t>
            </a:r>
            <a:r>
              <a:rPr lang="ar-EG"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الحوض المستطيل هو عبارة عن منخفض ضيق وطويل، ويتميز جوانبه بانحدارات أقل شدة من منحدرات الخنادق.</a:t>
            </a:r>
            <a:endParaRPr lang="en-US"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endParaRPr>
          </a:p>
          <a:p>
            <a:pPr algn="just" rtl="1">
              <a:lnSpc>
                <a:spcPct val="150000"/>
              </a:lnSpc>
            </a:pPr>
            <a:r>
              <a:rPr lang="ar-EG" sz="2400" b="1" dirty="0" smtClean="0">
                <a:ln w="12700">
                  <a:solidFill>
                    <a:schemeClr val="tx2">
                      <a:satMod val="155000"/>
                    </a:schemeClr>
                  </a:solidFill>
                  <a:prstDash val="solid"/>
                </a:ln>
                <a:solidFill>
                  <a:schemeClr val="tx1">
                    <a:lumMod val="95000"/>
                    <a:lumOff val="5000"/>
                  </a:schemeClr>
                </a:solidFill>
                <a:effectLst>
                  <a:outerShdw blurRad="41275" dist="20320" dir="1800000" algn="tl" rotWithShape="0">
                    <a:srgbClr val="000000">
                      <a:alpha val="40000"/>
                    </a:srgbClr>
                  </a:outerShdw>
                </a:effectLst>
              </a:rPr>
              <a:t>يطلق </a:t>
            </a:r>
            <a:r>
              <a:rPr lang="ar-EG" sz="2400" b="1" dirty="0">
                <a:ln w="12700">
                  <a:solidFill>
                    <a:schemeClr val="tx2">
                      <a:satMod val="155000"/>
                    </a:schemeClr>
                  </a:solidFill>
                  <a:prstDash val="solid"/>
                </a:ln>
                <a:solidFill>
                  <a:schemeClr val="tx1">
                    <a:lumMod val="95000"/>
                    <a:lumOff val="5000"/>
                  </a:schemeClr>
                </a:solidFill>
                <a:effectLst>
                  <a:outerShdw blurRad="41275" dist="20320" dir="1800000" algn="tl" rotWithShape="0">
                    <a:srgbClr val="000000">
                      <a:alpha val="40000"/>
                    </a:srgbClr>
                  </a:outerShdw>
                </a:effectLst>
              </a:rPr>
              <a:t>تعبير الأغوار علي كل الأعماق في القيعان المحيطية التي يزيد عمقها علي 3000 قامة بحرية . </a:t>
            </a:r>
            <a:endParaRPr lang="en-US" sz="2400" b="1" dirty="0" smtClean="0">
              <a:ln w="12700">
                <a:solidFill>
                  <a:schemeClr val="tx2">
                    <a:satMod val="155000"/>
                  </a:schemeClr>
                </a:solidFill>
                <a:prstDash val="solid"/>
              </a:ln>
              <a:solidFill>
                <a:schemeClr val="tx1">
                  <a:lumMod val="95000"/>
                  <a:lumOff val="5000"/>
                </a:schemeClr>
              </a:solidFill>
              <a:effectLst>
                <a:outerShdw blurRad="41275" dist="20320" dir="1800000" algn="tl" rotWithShape="0">
                  <a:srgbClr val="000000">
                    <a:alpha val="40000"/>
                  </a:srgbClr>
                </a:outerShdw>
              </a:effectLst>
            </a:endParaRPr>
          </a:p>
          <a:p>
            <a:pPr algn="just" rtl="1">
              <a:lnSpc>
                <a:spcPct val="150000"/>
              </a:lnSpc>
            </a:pPr>
            <a:r>
              <a:rPr lang="ar-EG"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من </a:t>
            </a:r>
            <a:r>
              <a:rPr lang="ar-EG"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أفضل أمثله الأحواض المستطيلة حوض ويبر</a:t>
            </a:r>
            <a:r>
              <a:rPr lang="en-US"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Weber</a:t>
            </a:r>
            <a:r>
              <a:rPr lang="ar-EG"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 في بحر مولوكا </a:t>
            </a:r>
            <a:r>
              <a:rPr lang="en-US" sz="2400" b="1" dirty="0" err="1">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Molucca</a:t>
            </a:r>
            <a:r>
              <a:rPr lang="ar-EG"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 إلي الشرق من جزيرة سيليبس </a:t>
            </a:r>
            <a:r>
              <a:rPr lang="en-US"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Celebes</a:t>
            </a:r>
            <a:r>
              <a:rPr lang="ar-EG"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 من جزر اندونيسيا</a:t>
            </a:r>
            <a:endParaRPr lang="en-US"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endParaRPr>
          </a:p>
        </p:txBody>
      </p:sp>
      <p:sp>
        <p:nvSpPr>
          <p:cNvPr id="3" name="Date Placeholder 2"/>
          <p:cNvSpPr>
            <a:spLocks noGrp="1"/>
          </p:cNvSpPr>
          <p:nvPr>
            <p:ph type="dt" sz="half" idx="10"/>
          </p:nvPr>
        </p:nvSpPr>
        <p:spPr/>
        <p:txBody>
          <a:bodyPr/>
          <a:lstStyle/>
          <a:p>
            <a:fld id="{1B0D41F6-E73F-432F-A603-8E335325D985}" type="datetime1">
              <a:rPr lang="en-US" smtClean="0"/>
              <a:t>1/2/2021</a:t>
            </a:fld>
            <a:endParaRPr lang="en-US"/>
          </a:p>
        </p:txBody>
      </p:sp>
      <p:sp>
        <p:nvSpPr>
          <p:cNvPr id="4" name="Footer Placeholder 3"/>
          <p:cNvSpPr>
            <a:spLocks noGrp="1"/>
          </p:cNvSpPr>
          <p:nvPr>
            <p:ph type="ftr" sz="quarter" idx="11"/>
          </p:nvPr>
        </p:nvSpPr>
        <p:spPr/>
        <p:txBody>
          <a:bodyPr/>
          <a:lstStyle/>
          <a:p>
            <a:r>
              <a:rPr lang="ar-EG" smtClean="0"/>
              <a:t>أ.د/عزه عبدالله</a:t>
            </a:r>
            <a:endParaRPr lang="en-US"/>
          </a:p>
        </p:txBody>
      </p:sp>
      <p:sp>
        <p:nvSpPr>
          <p:cNvPr id="5" name="Slide Number Placeholder 4"/>
          <p:cNvSpPr>
            <a:spLocks noGrp="1"/>
          </p:cNvSpPr>
          <p:nvPr>
            <p:ph type="sldNum" sz="quarter" idx="12"/>
          </p:nvPr>
        </p:nvSpPr>
        <p:spPr/>
        <p:txBody>
          <a:bodyPr/>
          <a:lstStyle/>
          <a:p>
            <a:fld id="{A90240E1-E3AB-470F-8093-806FCA2DCDF5}" type="slidenum">
              <a:rPr lang="en-US" smtClean="0"/>
              <a:t>6</a:t>
            </a:fld>
            <a:endParaRPr lang="en-US"/>
          </a:p>
        </p:txBody>
      </p:sp>
    </p:spTree>
    <p:extLst>
      <p:ext uri="{BB962C8B-B14F-4D97-AF65-F5344CB8AC3E}">
        <p14:creationId xmlns:p14="http://schemas.microsoft.com/office/powerpoint/2010/main" val="1039755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76672"/>
            <a:ext cx="8496944" cy="3693319"/>
          </a:xfrm>
          <a:prstGeom prst="rect">
            <a:avLst/>
          </a:prstGeom>
        </p:spPr>
        <p:txBody>
          <a:bodyPr wrap="square">
            <a:spAutoFit/>
          </a:bodyPr>
          <a:lstStyle/>
          <a:p>
            <a:pPr algn="ctr" rtl="1"/>
            <a:r>
              <a:rPr lang="ar-EG" sz="36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ثانيا: التضاريس </a:t>
            </a:r>
            <a:r>
              <a:rPr lang="ar-EG" sz="36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الموجبة</a:t>
            </a:r>
          </a:p>
          <a:p>
            <a:pPr algn="ctr" rtl="1"/>
            <a:endParaRPr lang="en-US" sz="36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endParaRPr>
          </a:p>
          <a:p>
            <a:pPr lvl="0" algn="ctr" rtl="1" fontAlgn="base" hangingPunct="0"/>
            <a:r>
              <a:rPr lang="ar-EG" sz="3600" b="1" dirty="0" smtClean="0">
                <a:ln w="12700">
                  <a:solidFill>
                    <a:schemeClr val="tx2">
                      <a:satMod val="155000"/>
                    </a:schemeClr>
                  </a:solidFill>
                  <a:prstDash val="solid"/>
                </a:ln>
                <a:solidFill>
                  <a:schemeClr val="tx1">
                    <a:lumMod val="95000"/>
                    <a:lumOff val="5000"/>
                  </a:schemeClr>
                </a:solidFill>
                <a:effectLst>
                  <a:outerShdw blurRad="41275" dist="20320" dir="1800000" algn="tl" rotWithShape="0">
                    <a:srgbClr val="000000">
                      <a:alpha val="40000"/>
                    </a:srgbClr>
                  </a:outerShdw>
                </a:effectLst>
              </a:rPr>
              <a:t>المرتفعات </a:t>
            </a:r>
            <a:r>
              <a:rPr lang="en-US" sz="3600" b="1" dirty="0">
                <a:ln w="12700">
                  <a:solidFill>
                    <a:schemeClr val="tx2">
                      <a:satMod val="155000"/>
                    </a:schemeClr>
                  </a:solidFill>
                  <a:prstDash val="solid"/>
                </a:ln>
                <a:solidFill>
                  <a:schemeClr val="tx1">
                    <a:lumMod val="95000"/>
                    <a:lumOff val="5000"/>
                  </a:schemeClr>
                </a:solidFill>
                <a:effectLst>
                  <a:outerShdw blurRad="41275" dist="20320" dir="1800000" algn="tl" rotWithShape="0">
                    <a:srgbClr val="000000">
                      <a:alpha val="40000"/>
                    </a:srgbClr>
                  </a:outerShdw>
                </a:effectLst>
              </a:rPr>
              <a:t>Rises</a:t>
            </a:r>
            <a:r>
              <a:rPr lang="en-US" b="1" i="1" dirty="0"/>
              <a:t> </a:t>
            </a:r>
            <a:endParaRPr lang="ar-EG" b="1" i="1" dirty="0" smtClean="0"/>
          </a:p>
          <a:p>
            <a:pPr lvl="0" algn="ctr" rtl="1" fontAlgn="base" hangingPunct="0"/>
            <a:endParaRPr lang="en-US" dirty="0"/>
          </a:p>
          <a:p>
            <a:pPr algn="just" rtl="1">
              <a:lnSpc>
                <a:spcPct val="150000"/>
              </a:lnSpc>
            </a:pPr>
            <a:r>
              <a:rPr lang="ar-EG"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هي مرتفعات </a:t>
            </a:r>
            <a:r>
              <a:rPr lang="ar-EG"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فسيحة طويلة وعريضة تتميز بمنحدرات لطيفة ومن أمثلتها مرتفع هواي في المحيط الهادي ويبلغ عرضه 960 كم وطوله 3040 كم وينحدر نحو القاع انحداراً خندقياً وتبرز فوقه المخروطات البركانية التي تتكون منها جزر هواي</a:t>
            </a:r>
            <a:r>
              <a:rPr lang="ar-EG" dirty="0"/>
              <a:t>.</a:t>
            </a:r>
            <a:endParaRPr lang="en-US" dirty="0"/>
          </a:p>
        </p:txBody>
      </p:sp>
      <p:sp>
        <p:nvSpPr>
          <p:cNvPr id="3" name="Date Placeholder 2"/>
          <p:cNvSpPr>
            <a:spLocks noGrp="1"/>
          </p:cNvSpPr>
          <p:nvPr>
            <p:ph type="dt" sz="half" idx="10"/>
          </p:nvPr>
        </p:nvSpPr>
        <p:spPr/>
        <p:txBody>
          <a:bodyPr/>
          <a:lstStyle/>
          <a:p>
            <a:fld id="{5AC27A61-810C-45FB-ACA7-2C988F06634F}" type="datetime1">
              <a:rPr lang="en-US" smtClean="0"/>
              <a:t>1/2/2021</a:t>
            </a:fld>
            <a:endParaRPr lang="en-US"/>
          </a:p>
        </p:txBody>
      </p:sp>
      <p:sp>
        <p:nvSpPr>
          <p:cNvPr id="4" name="Footer Placeholder 3"/>
          <p:cNvSpPr>
            <a:spLocks noGrp="1"/>
          </p:cNvSpPr>
          <p:nvPr>
            <p:ph type="ftr" sz="quarter" idx="11"/>
          </p:nvPr>
        </p:nvSpPr>
        <p:spPr/>
        <p:txBody>
          <a:bodyPr/>
          <a:lstStyle/>
          <a:p>
            <a:r>
              <a:rPr lang="ar-EG" smtClean="0"/>
              <a:t>أ.د/عزه عبدالله</a:t>
            </a:r>
            <a:endParaRPr lang="en-US"/>
          </a:p>
        </p:txBody>
      </p:sp>
      <p:sp>
        <p:nvSpPr>
          <p:cNvPr id="5" name="Slide Number Placeholder 4"/>
          <p:cNvSpPr>
            <a:spLocks noGrp="1"/>
          </p:cNvSpPr>
          <p:nvPr>
            <p:ph type="sldNum" sz="quarter" idx="12"/>
          </p:nvPr>
        </p:nvSpPr>
        <p:spPr/>
        <p:txBody>
          <a:bodyPr/>
          <a:lstStyle/>
          <a:p>
            <a:fld id="{A90240E1-E3AB-470F-8093-806FCA2DCDF5}" type="slidenum">
              <a:rPr lang="en-US" smtClean="0"/>
              <a:t>7</a:t>
            </a:fld>
            <a:endParaRPr lang="en-US"/>
          </a:p>
        </p:txBody>
      </p:sp>
    </p:spTree>
    <p:extLst>
      <p:ext uri="{BB962C8B-B14F-4D97-AF65-F5344CB8AC3E}">
        <p14:creationId xmlns:p14="http://schemas.microsoft.com/office/powerpoint/2010/main" val="3036714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476672"/>
            <a:ext cx="7183400" cy="3539430"/>
          </a:xfrm>
          <a:prstGeom prst="rect">
            <a:avLst/>
          </a:prstGeom>
        </p:spPr>
        <p:txBody>
          <a:bodyPr wrap="square">
            <a:spAutoFit/>
          </a:bodyPr>
          <a:lstStyle/>
          <a:p>
            <a:pPr lvl="0" algn="just" rtl="1" fontAlgn="base" hangingPunct="0"/>
            <a:r>
              <a:rPr lang="ar-EG" sz="3200" b="1" dirty="0">
                <a:ln w="12700">
                  <a:solidFill>
                    <a:schemeClr val="tx2">
                      <a:satMod val="155000"/>
                    </a:schemeClr>
                  </a:solidFill>
                  <a:prstDash val="solid"/>
                </a:ln>
                <a:effectLst>
                  <a:outerShdw blurRad="41275" dist="20320" dir="1800000" algn="tl" rotWithShape="0">
                    <a:srgbClr val="000000">
                      <a:alpha val="40000"/>
                    </a:srgbClr>
                  </a:outerShdw>
                </a:effectLst>
              </a:rPr>
              <a:t>الحافات </a:t>
            </a:r>
            <a:r>
              <a:rPr lang="en-US" sz="3200" b="1" dirty="0">
                <a:ln w="12700">
                  <a:solidFill>
                    <a:schemeClr val="tx2">
                      <a:satMod val="155000"/>
                    </a:schemeClr>
                  </a:solidFill>
                  <a:prstDash val="solid"/>
                </a:ln>
                <a:effectLst>
                  <a:outerShdw blurRad="41275" dist="20320" dir="1800000" algn="tl" rotWithShape="0">
                    <a:srgbClr val="000000">
                      <a:alpha val="40000"/>
                    </a:srgbClr>
                  </a:outerShdw>
                </a:effectLst>
              </a:rPr>
              <a:t>Ridges </a:t>
            </a:r>
          </a:p>
          <a:p>
            <a:pPr algn="just" rtl="1"/>
            <a:r>
              <a:rPr lang="ar-EG"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هي مرتفع طويل ضيق فوق قاع المحيط العميق ويتميز بجوانب شديدة الانحدار. </a:t>
            </a:r>
            <a:endParaRPr lang="en-US"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endParaRPr>
          </a:p>
          <a:p>
            <a:pPr algn="just" rtl="1"/>
            <a:r>
              <a:rPr lang="ar-EG" sz="2400" b="1" dirty="0" smtClean="0">
                <a:ln w="12700">
                  <a:solidFill>
                    <a:schemeClr val="tx2">
                      <a:satMod val="155000"/>
                    </a:schemeClr>
                  </a:solidFill>
                  <a:prstDash val="solid"/>
                </a:ln>
                <a:effectLst>
                  <a:outerShdw blurRad="41275" dist="20320" dir="1800000" algn="tl" rotWithShape="0">
                    <a:srgbClr val="000000">
                      <a:alpha val="40000"/>
                    </a:srgbClr>
                  </a:outerShdw>
                </a:effectLst>
              </a:rPr>
              <a:t>من </a:t>
            </a:r>
            <a:r>
              <a:rPr lang="ar-EG" sz="2400" b="1" dirty="0">
                <a:ln w="12700">
                  <a:solidFill>
                    <a:schemeClr val="tx2">
                      <a:satMod val="155000"/>
                    </a:schemeClr>
                  </a:solidFill>
                  <a:prstDash val="solid"/>
                </a:ln>
                <a:effectLst>
                  <a:outerShdw blurRad="41275" dist="20320" dir="1800000" algn="tl" rotWithShape="0">
                    <a:srgbClr val="000000">
                      <a:alpha val="40000"/>
                    </a:srgbClr>
                  </a:outerShdw>
                </a:effectLst>
              </a:rPr>
              <a:t>أفضل أمثلتها الحافة الأطلسية الوسطي </a:t>
            </a:r>
            <a:r>
              <a:rPr lang="en-US" sz="2400" b="1" dirty="0">
                <a:ln w="12700">
                  <a:solidFill>
                    <a:schemeClr val="tx2">
                      <a:satMod val="155000"/>
                    </a:schemeClr>
                  </a:solidFill>
                  <a:prstDash val="solid"/>
                </a:ln>
                <a:effectLst>
                  <a:outerShdw blurRad="41275" dist="20320" dir="1800000" algn="tl" rotWithShape="0">
                    <a:srgbClr val="000000">
                      <a:alpha val="40000"/>
                    </a:srgbClr>
                  </a:outerShdw>
                </a:effectLst>
              </a:rPr>
              <a:t>Mid-Atlantic Ridge</a:t>
            </a:r>
            <a:r>
              <a:rPr lang="ar-EG" sz="2400" b="1" dirty="0">
                <a:ln w="12700">
                  <a:solidFill>
                    <a:schemeClr val="tx2">
                      <a:satMod val="155000"/>
                    </a:schemeClr>
                  </a:solidFill>
                  <a:prstDash val="solid"/>
                </a:ln>
                <a:effectLst>
                  <a:outerShdw blurRad="41275" dist="20320" dir="1800000" algn="tl" rotWithShape="0">
                    <a:srgbClr val="000000">
                      <a:alpha val="40000"/>
                    </a:srgbClr>
                  </a:outerShdw>
                </a:effectLst>
              </a:rPr>
              <a:t> وهي تمتد من جزيرة ايسلند في الشمال إلي جنوب المحيط الأطلسي عند جزيرة بوفيت </a:t>
            </a:r>
            <a:r>
              <a:rPr lang="en-US" sz="2400" b="1" dirty="0">
                <a:ln w="12700">
                  <a:solidFill>
                    <a:schemeClr val="tx2">
                      <a:satMod val="155000"/>
                    </a:schemeClr>
                  </a:solidFill>
                  <a:prstDash val="solid"/>
                </a:ln>
                <a:effectLst>
                  <a:outerShdw blurRad="41275" dist="20320" dir="1800000" algn="tl" rotWithShape="0">
                    <a:srgbClr val="000000">
                      <a:alpha val="40000"/>
                    </a:srgbClr>
                  </a:outerShdw>
                </a:effectLst>
              </a:rPr>
              <a:t>Bouvet</a:t>
            </a:r>
            <a:r>
              <a:rPr lang="ar-EG" sz="2400" b="1" dirty="0">
                <a:ln w="12700">
                  <a:solidFill>
                    <a:schemeClr val="tx2">
                      <a:satMod val="155000"/>
                    </a:schemeClr>
                  </a:solidFill>
                  <a:prstDash val="solid"/>
                </a:ln>
                <a:effectLst>
                  <a:outerShdw blurRad="41275" dist="20320" dir="1800000" algn="tl" rotWithShape="0">
                    <a:srgbClr val="000000">
                      <a:alpha val="40000"/>
                    </a:srgbClr>
                  </a:outerShdw>
                </a:effectLst>
              </a:rPr>
              <a:t> عند خط عرض 55 </a:t>
            </a:r>
            <a:r>
              <a:rPr lang="ar-EG" sz="2400" b="1" dirty="0" smtClean="0">
                <a:ln w="12700">
                  <a:solidFill>
                    <a:schemeClr val="tx2">
                      <a:satMod val="155000"/>
                    </a:schemeClr>
                  </a:solidFill>
                  <a:prstDash val="solid"/>
                </a:ln>
                <a:effectLst>
                  <a:outerShdw blurRad="41275" dist="20320" dir="1800000" algn="tl" rotWithShape="0">
                    <a:srgbClr val="000000">
                      <a:alpha val="40000"/>
                    </a:srgbClr>
                  </a:outerShdw>
                </a:effectLst>
              </a:rPr>
              <a:t>جنوب</a:t>
            </a:r>
            <a:endParaRPr lang="en-US" sz="2400" b="1" dirty="0" smtClean="0">
              <a:ln w="12700">
                <a:solidFill>
                  <a:schemeClr val="tx2">
                    <a:satMod val="155000"/>
                  </a:schemeClr>
                </a:solidFill>
                <a:prstDash val="solid"/>
              </a:ln>
              <a:effectLst>
                <a:outerShdw blurRad="41275" dist="20320" dir="1800000" algn="tl" rotWithShape="0">
                  <a:srgbClr val="000000">
                    <a:alpha val="40000"/>
                  </a:srgbClr>
                </a:outerShdw>
              </a:effectLst>
            </a:endParaRPr>
          </a:p>
          <a:p>
            <a:pPr algn="just" rtl="1"/>
            <a:r>
              <a:rPr lang="ar-EG"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يبلغ </a:t>
            </a:r>
            <a:r>
              <a:rPr lang="ar-EG"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طولها 14400 كم . </a:t>
            </a:r>
            <a:endParaRPr lang="en-US"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endParaRPr>
          </a:p>
          <a:p>
            <a:pPr algn="just" rtl="1"/>
            <a:r>
              <a:rPr lang="ar-EG" sz="2400" b="1" dirty="0" smtClean="0">
                <a:ln w="12700">
                  <a:solidFill>
                    <a:schemeClr val="tx2">
                      <a:satMod val="155000"/>
                    </a:schemeClr>
                  </a:solidFill>
                  <a:prstDash val="solid"/>
                </a:ln>
                <a:effectLst>
                  <a:outerShdw blurRad="41275" dist="20320" dir="1800000" algn="tl" rotWithShape="0">
                    <a:srgbClr val="000000">
                      <a:alpha val="40000"/>
                    </a:srgbClr>
                  </a:outerShdw>
                </a:effectLst>
              </a:rPr>
              <a:t>وتقع </a:t>
            </a:r>
            <a:r>
              <a:rPr lang="ar-EG" sz="2400" b="1" dirty="0">
                <a:ln w="12700">
                  <a:solidFill>
                    <a:schemeClr val="tx2">
                      <a:satMod val="155000"/>
                    </a:schemeClr>
                  </a:solidFill>
                  <a:prstDash val="solid"/>
                </a:ln>
                <a:effectLst>
                  <a:outerShdw blurRad="41275" dist="20320" dir="1800000" algn="tl" rotWithShape="0">
                    <a:srgbClr val="000000">
                      <a:alpha val="40000"/>
                    </a:srgbClr>
                  </a:outerShdw>
                </a:effectLst>
              </a:rPr>
              <a:t>كثير من جزر المحيط الأطلسي فوقها مثل جزر ازورس وسان بول وسان هيلنيا وتريستان داكنها في الجنوب.</a:t>
            </a:r>
            <a:endParaRPr lang="en-US" sz="2400" b="1"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sp>
        <p:nvSpPr>
          <p:cNvPr id="4" name="Rectangle 3"/>
          <p:cNvSpPr/>
          <p:nvPr/>
        </p:nvSpPr>
        <p:spPr>
          <a:xfrm>
            <a:off x="827584" y="4077072"/>
            <a:ext cx="7219403" cy="1938992"/>
          </a:xfrm>
          <a:prstGeom prst="rect">
            <a:avLst/>
          </a:prstGeom>
        </p:spPr>
        <p:txBody>
          <a:bodyPr wrap="square">
            <a:spAutoFit/>
          </a:bodyPr>
          <a:lstStyle/>
          <a:p>
            <a:pPr algn="just" rtl="1"/>
            <a:r>
              <a:rPr lang="ar-EG"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ويعرف الجزء الشمالي منها باسم حافة دولفين </a:t>
            </a:r>
            <a:r>
              <a:rPr lang="en-US"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Dolphin</a:t>
            </a:r>
            <a:r>
              <a:rPr lang="ar-EG"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 والجزء الواقع منها إلي الجنوب من خط الاستواء يعرف باسم حافة التحدي </a:t>
            </a:r>
            <a:r>
              <a:rPr lang="en-US"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Challenger</a:t>
            </a:r>
            <a:r>
              <a:rPr lang="ar-EG"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 </a:t>
            </a:r>
            <a:endParaRPr lang="en-US"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endParaRPr>
          </a:p>
          <a:p>
            <a:pPr algn="just" rtl="1"/>
            <a:r>
              <a:rPr lang="ar-EG" sz="2400" b="1" dirty="0" smtClean="0">
                <a:ln w="12700">
                  <a:solidFill>
                    <a:schemeClr val="tx2">
                      <a:satMod val="155000"/>
                    </a:schemeClr>
                  </a:solidFill>
                  <a:prstDash val="solid"/>
                </a:ln>
                <a:effectLst>
                  <a:outerShdw blurRad="41275" dist="20320" dir="1800000" algn="tl" rotWithShape="0">
                    <a:srgbClr val="000000">
                      <a:alpha val="40000"/>
                    </a:srgbClr>
                  </a:outerShdw>
                </a:effectLst>
              </a:rPr>
              <a:t>لا </a:t>
            </a:r>
            <a:r>
              <a:rPr lang="ar-EG" sz="2400" b="1" dirty="0">
                <a:ln w="12700">
                  <a:solidFill>
                    <a:schemeClr val="tx2">
                      <a:satMod val="155000"/>
                    </a:schemeClr>
                  </a:solidFill>
                  <a:prstDash val="solid"/>
                </a:ln>
                <a:effectLst>
                  <a:outerShdw blurRad="41275" dist="20320" dir="1800000" algn="tl" rotWithShape="0">
                    <a:srgbClr val="000000">
                      <a:alpha val="40000"/>
                    </a:srgbClr>
                  </a:outerShdw>
                </a:effectLst>
              </a:rPr>
              <a:t>يزيد عمق المياه فوق الحافة الأطلسية عن 1500 قامة.</a:t>
            </a:r>
            <a:endParaRPr lang="en-US" sz="2400" b="1" dirty="0">
              <a:ln w="12700">
                <a:solidFill>
                  <a:schemeClr val="tx2">
                    <a:satMod val="155000"/>
                  </a:schemeClr>
                </a:solidFill>
                <a:prstDash val="solid"/>
              </a:ln>
              <a:effectLst>
                <a:outerShdw blurRad="41275" dist="20320" dir="1800000" algn="tl" rotWithShape="0">
                  <a:srgbClr val="000000">
                    <a:alpha val="40000"/>
                  </a:srgbClr>
                </a:outerShdw>
              </a:effectLst>
            </a:endParaRPr>
          </a:p>
          <a:p>
            <a:pPr algn="just" rtl="1"/>
            <a:endParaRPr lang="en-US"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endParaRPr>
          </a:p>
        </p:txBody>
      </p:sp>
      <p:sp>
        <p:nvSpPr>
          <p:cNvPr id="6" name="Date Placeholder 5"/>
          <p:cNvSpPr>
            <a:spLocks noGrp="1"/>
          </p:cNvSpPr>
          <p:nvPr>
            <p:ph type="dt" sz="half" idx="10"/>
          </p:nvPr>
        </p:nvSpPr>
        <p:spPr/>
        <p:txBody>
          <a:bodyPr/>
          <a:lstStyle/>
          <a:p>
            <a:fld id="{611B2FA2-E5F7-4298-9A4F-283868CBF763}" type="datetime1">
              <a:rPr lang="en-US" smtClean="0"/>
              <a:t>1/2/2021</a:t>
            </a:fld>
            <a:endParaRPr lang="en-US"/>
          </a:p>
        </p:txBody>
      </p:sp>
      <p:sp>
        <p:nvSpPr>
          <p:cNvPr id="7" name="Footer Placeholder 6"/>
          <p:cNvSpPr>
            <a:spLocks noGrp="1"/>
          </p:cNvSpPr>
          <p:nvPr>
            <p:ph type="ftr" sz="quarter" idx="11"/>
          </p:nvPr>
        </p:nvSpPr>
        <p:spPr/>
        <p:txBody>
          <a:bodyPr/>
          <a:lstStyle/>
          <a:p>
            <a:r>
              <a:rPr lang="ar-EG" smtClean="0"/>
              <a:t>أ.د/عزه عبدالله</a:t>
            </a:r>
            <a:endParaRPr lang="en-US"/>
          </a:p>
        </p:txBody>
      </p:sp>
      <p:sp>
        <p:nvSpPr>
          <p:cNvPr id="8" name="Slide Number Placeholder 7"/>
          <p:cNvSpPr>
            <a:spLocks noGrp="1"/>
          </p:cNvSpPr>
          <p:nvPr>
            <p:ph type="sldNum" sz="quarter" idx="12"/>
          </p:nvPr>
        </p:nvSpPr>
        <p:spPr/>
        <p:txBody>
          <a:bodyPr/>
          <a:lstStyle/>
          <a:p>
            <a:fld id="{A90240E1-E3AB-470F-8093-806FCA2DCDF5}" type="slidenum">
              <a:rPr lang="en-US" smtClean="0"/>
              <a:t>8</a:t>
            </a:fld>
            <a:endParaRPr lang="en-US"/>
          </a:p>
        </p:txBody>
      </p:sp>
    </p:spTree>
    <p:extLst>
      <p:ext uri="{BB962C8B-B14F-4D97-AF65-F5344CB8AC3E}">
        <p14:creationId xmlns:p14="http://schemas.microsoft.com/office/powerpoint/2010/main" val="3041872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1052736"/>
            <a:ext cx="8352928" cy="3970318"/>
          </a:xfrm>
          <a:prstGeom prst="rect">
            <a:avLst/>
          </a:prstGeom>
        </p:spPr>
        <p:txBody>
          <a:bodyPr wrap="square">
            <a:spAutoFit/>
          </a:bodyPr>
          <a:lstStyle/>
          <a:p>
            <a:pPr algn="just" rtl="1">
              <a:lnSpc>
                <a:spcPct val="150000"/>
              </a:lnSpc>
            </a:pPr>
            <a:r>
              <a:rPr lang="ar-EG"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ويتفرع </a:t>
            </a:r>
            <a:r>
              <a:rPr lang="ar-EG"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عدد من الحافات العرضية من الحافة الوسطي وهذه لها تأثيرها علي الدورة المائية لمياه المحيط العميقة </a:t>
            </a:r>
            <a:r>
              <a:rPr lang="ar-EG"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a:t>
            </a:r>
            <a:endParaRPr lang="en-US"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endParaRPr>
          </a:p>
          <a:p>
            <a:pPr algn="just" rtl="1">
              <a:lnSpc>
                <a:spcPct val="150000"/>
              </a:lnSpc>
            </a:pPr>
            <a:r>
              <a:rPr lang="ar-EG"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من </a:t>
            </a:r>
            <a:r>
              <a:rPr lang="ar-EG"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أهم الحافات العرضية حافة والفيس </a:t>
            </a:r>
            <a:r>
              <a:rPr lang="en-US" sz="2400" b="1" dirty="0" err="1">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Walivs</a:t>
            </a:r>
            <a:r>
              <a:rPr lang="ar-EG"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 وهي تصل الحافة الرئيسية بالساحل الإفريقي عند دائرة عرض 20 درجة جنوباً، وهي تتفرع من الحافة الرئيسية عند موقع جزر تريستان داكنها وحافة ريوجراند </a:t>
            </a:r>
            <a:r>
              <a:rPr lang="en-US"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Rio Grand</a:t>
            </a:r>
            <a:r>
              <a:rPr lang="ar-EG" sz="2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 وهي تمتد غرباً من الحافة الرئيسية وتربطها بساحل أفريقيا الجنوبية علي امتداد المنطقة فيما بين درجتي عرض 30-35 </a:t>
            </a:r>
            <a:r>
              <a:rPr lang="ar-EG" sz="24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جنوبا</a:t>
            </a:r>
            <a:r>
              <a:rPr lang="ar-EG" dirty="0" smtClean="0"/>
              <a:t>ً.</a:t>
            </a:r>
            <a:endParaRPr lang="en-US" dirty="0"/>
          </a:p>
        </p:txBody>
      </p:sp>
      <p:sp>
        <p:nvSpPr>
          <p:cNvPr id="5" name="Date Placeholder 4"/>
          <p:cNvSpPr>
            <a:spLocks noGrp="1"/>
          </p:cNvSpPr>
          <p:nvPr>
            <p:ph type="dt" sz="half" idx="10"/>
          </p:nvPr>
        </p:nvSpPr>
        <p:spPr/>
        <p:txBody>
          <a:bodyPr/>
          <a:lstStyle/>
          <a:p>
            <a:fld id="{86BACCE1-2240-4CB2-A432-DBEF1A39AD8F}" type="datetime1">
              <a:rPr lang="en-US" smtClean="0"/>
              <a:t>1/2/2021</a:t>
            </a:fld>
            <a:endParaRPr lang="en-US"/>
          </a:p>
        </p:txBody>
      </p:sp>
      <p:sp>
        <p:nvSpPr>
          <p:cNvPr id="6" name="Footer Placeholder 5"/>
          <p:cNvSpPr>
            <a:spLocks noGrp="1"/>
          </p:cNvSpPr>
          <p:nvPr>
            <p:ph type="ftr" sz="quarter" idx="11"/>
          </p:nvPr>
        </p:nvSpPr>
        <p:spPr/>
        <p:txBody>
          <a:bodyPr/>
          <a:lstStyle/>
          <a:p>
            <a:r>
              <a:rPr lang="ar-EG" smtClean="0"/>
              <a:t>أ.د/عزه عبدالله</a:t>
            </a:r>
            <a:endParaRPr lang="en-US"/>
          </a:p>
        </p:txBody>
      </p:sp>
      <p:sp>
        <p:nvSpPr>
          <p:cNvPr id="7" name="Slide Number Placeholder 6"/>
          <p:cNvSpPr>
            <a:spLocks noGrp="1"/>
          </p:cNvSpPr>
          <p:nvPr>
            <p:ph type="sldNum" sz="quarter" idx="12"/>
          </p:nvPr>
        </p:nvSpPr>
        <p:spPr/>
        <p:txBody>
          <a:bodyPr/>
          <a:lstStyle/>
          <a:p>
            <a:fld id="{A90240E1-E3AB-470F-8093-806FCA2DCDF5}" type="slidenum">
              <a:rPr lang="en-US" smtClean="0"/>
              <a:t>9</a:t>
            </a:fld>
            <a:endParaRPr lang="en-US"/>
          </a:p>
        </p:txBody>
      </p:sp>
      <p:sp>
        <p:nvSpPr>
          <p:cNvPr id="2" name="Rectangle 1"/>
          <p:cNvSpPr/>
          <p:nvPr/>
        </p:nvSpPr>
        <p:spPr>
          <a:xfrm>
            <a:off x="3003253" y="129406"/>
            <a:ext cx="3187091" cy="646331"/>
          </a:xfrm>
          <a:prstGeom prst="rect">
            <a:avLst/>
          </a:prstGeom>
          <a:noFill/>
        </p:spPr>
        <p:txBody>
          <a:bodyPr wrap="none" lIns="91440" tIns="45720" rIns="91440" bIns="45720">
            <a:spAutoFit/>
          </a:bodyPr>
          <a:lstStyle/>
          <a:p>
            <a:pPr algn="ctr"/>
            <a:r>
              <a:rPr lang="ar-EG" sz="36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حافة أطلس الوسطى</a:t>
            </a:r>
            <a:endParaRPr lang="en-US" sz="36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09210269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196</TotalTime>
  <Words>1092</Words>
  <Application>Microsoft Office PowerPoint</Application>
  <PresentationFormat>On-screen Show (4:3)</PresentationFormat>
  <Paragraphs>114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Angles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Dr.Azza</dc:creator>
  <cp:lastModifiedBy>Dr.Azza</cp:lastModifiedBy>
  <cp:revision>95</cp:revision>
  <dcterms:created xsi:type="dcterms:W3CDTF">2019-11-06T07:46:42Z</dcterms:created>
  <dcterms:modified xsi:type="dcterms:W3CDTF">2021-01-02T12:45:26Z</dcterms:modified>
</cp:coreProperties>
</file>